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78" r:id="rId3"/>
    <p:sldId id="466" r:id="rId4"/>
    <p:sldId id="462" r:id="rId5"/>
    <p:sldId id="463" r:id="rId6"/>
    <p:sldId id="464" r:id="rId7"/>
    <p:sldId id="517" r:id="rId8"/>
    <p:sldId id="518" r:id="rId9"/>
    <p:sldId id="519" r:id="rId10"/>
    <p:sldId id="465" r:id="rId11"/>
    <p:sldId id="471" r:id="rId12"/>
    <p:sldId id="467" r:id="rId13"/>
    <p:sldId id="473" r:id="rId14"/>
    <p:sldId id="472" r:id="rId15"/>
    <p:sldId id="469" r:id="rId16"/>
    <p:sldId id="474" r:id="rId17"/>
    <p:sldId id="476" r:id="rId18"/>
    <p:sldId id="475" r:id="rId19"/>
    <p:sldId id="468" r:id="rId20"/>
    <p:sldId id="477" r:id="rId21"/>
    <p:sldId id="479" r:id="rId22"/>
    <p:sldId id="480" r:id="rId23"/>
    <p:sldId id="478" r:id="rId24"/>
    <p:sldId id="485" r:id="rId25"/>
    <p:sldId id="516" r:id="rId26"/>
    <p:sldId id="521" r:id="rId27"/>
    <p:sldId id="520" r:id="rId28"/>
    <p:sldId id="481" r:id="rId29"/>
    <p:sldId id="484" r:id="rId30"/>
    <p:sldId id="487" r:id="rId31"/>
    <p:sldId id="488" r:id="rId32"/>
    <p:sldId id="489" r:id="rId33"/>
    <p:sldId id="491" r:id="rId34"/>
    <p:sldId id="512" r:id="rId35"/>
    <p:sldId id="486" r:id="rId36"/>
    <p:sldId id="515" r:id="rId37"/>
    <p:sldId id="508" r:id="rId38"/>
    <p:sldId id="509" r:id="rId39"/>
    <p:sldId id="510" r:id="rId40"/>
    <p:sldId id="513" r:id="rId41"/>
    <p:sldId id="514" r:id="rId42"/>
    <p:sldId id="504" r:id="rId43"/>
    <p:sldId id="494" r:id="rId44"/>
    <p:sldId id="495" r:id="rId45"/>
    <p:sldId id="496" r:id="rId46"/>
    <p:sldId id="505" r:id="rId47"/>
    <p:sldId id="497" r:id="rId48"/>
    <p:sldId id="490" r:id="rId49"/>
    <p:sldId id="498" r:id="rId50"/>
    <p:sldId id="506" r:id="rId51"/>
    <p:sldId id="492" r:id="rId52"/>
    <p:sldId id="499" r:id="rId53"/>
    <p:sldId id="500" r:id="rId54"/>
    <p:sldId id="493" r:id="rId55"/>
    <p:sldId id="501" r:id="rId56"/>
    <p:sldId id="503" r:id="rId57"/>
    <p:sldId id="502" r:id="rId58"/>
    <p:sldId id="507" r:id="rId59"/>
    <p:sldId id="266" r:id="rId60"/>
    <p:sldId id="52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A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81" autoAdjust="0"/>
    <p:restoredTop sz="91611" autoAdjust="0"/>
  </p:normalViewPr>
  <p:slideViewPr>
    <p:cSldViewPr snapToGrid="0">
      <p:cViewPr varScale="1">
        <p:scale>
          <a:sx n="112" d="100"/>
          <a:sy n="112" d="100"/>
        </p:scale>
        <p:origin x="6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7A13E-60FF-453F-B712-D9BBD0C85FA1}" type="datetimeFigureOut">
              <a:rPr lang="en-US" smtClean="0"/>
              <a:t>6/5/2024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6C0E5-5FD0-48D4-A8DC-243893429241}" type="slidenum">
              <a:rPr lang="en-US" smtClean="0"/>
              <a:t>‹#›</a:t>
            </a:fld>
            <a:endParaRPr lang="en-US"/>
          </a:p>
        </p:txBody>
      </p:sp>
    </p:spTree>
    <p:extLst>
      <p:ext uri="{BB962C8B-B14F-4D97-AF65-F5344CB8AC3E}">
        <p14:creationId xmlns:p14="http://schemas.microsoft.com/office/powerpoint/2010/main" val="429129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374151"/>
                </a:solidFill>
                <a:effectLst/>
                <a:latin typeface="Söhne"/>
              </a:rPr>
              <a:t>Nó giúp giảm sự liên kết giữa các class, giúp chúng trở nên dễ dàng hơn trong việc kiểm tra, bảo trì và nâng cấp. Khi sử dụng Dependency Injection, các class không phải tạo ra các đối tượng phụ thuộc của chúng mà sẽ được cung cấp bởi một bên thứ ba, thường là một container hoặc framework Dependency Injection. Các class sẽ tương tác với các đối tượng được cung cấp này thông qua các interface hoặc abstract class, điều này giúp cho code trở nên dễ hiểu, trực quan hơn và dễ bảo trì hơn.</a:t>
            </a:r>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1</a:t>
            </a:fld>
            <a:endParaRPr lang="en-US"/>
          </a:p>
        </p:txBody>
      </p:sp>
    </p:spTree>
    <p:extLst>
      <p:ext uri="{BB962C8B-B14F-4D97-AF65-F5344CB8AC3E}">
        <p14:creationId xmlns:p14="http://schemas.microsoft.com/office/powerpoint/2010/main" val="1339954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13</a:t>
            </a:fld>
            <a:endParaRPr lang="en-US"/>
          </a:p>
        </p:txBody>
      </p:sp>
    </p:spTree>
    <p:extLst>
      <p:ext uri="{BB962C8B-B14F-4D97-AF65-F5344CB8AC3E}">
        <p14:creationId xmlns:p14="http://schemas.microsoft.com/office/powerpoint/2010/main" val="750408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14</a:t>
            </a:fld>
            <a:endParaRPr lang="en-US"/>
          </a:p>
        </p:txBody>
      </p:sp>
    </p:spTree>
    <p:extLst>
      <p:ext uri="{BB962C8B-B14F-4D97-AF65-F5344CB8AC3E}">
        <p14:creationId xmlns:p14="http://schemas.microsoft.com/office/powerpoint/2010/main" val="172291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15</a:t>
            </a:fld>
            <a:endParaRPr lang="en-US"/>
          </a:p>
        </p:txBody>
      </p:sp>
    </p:spTree>
    <p:extLst>
      <p:ext uri="{BB962C8B-B14F-4D97-AF65-F5344CB8AC3E}">
        <p14:creationId xmlns:p14="http://schemas.microsoft.com/office/powerpoint/2010/main" val="2658824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16</a:t>
            </a:fld>
            <a:endParaRPr lang="en-US"/>
          </a:p>
        </p:txBody>
      </p:sp>
    </p:spTree>
    <p:extLst>
      <p:ext uri="{BB962C8B-B14F-4D97-AF65-F5344CB8AC3E}">
        <p14:creationId xmlns:p14="http://schemas.microsoft.com/office/powerpoint/2010/main" val="1933163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17</a:t>
            </a:fld>
            <a:endParaRPr lang="en-US"/>
          </a:p>
        </p:txBody>
      </p:sp>
    </p:spTree>
    <p:extLst>
      <p:ext uri="{BB962C8B-B14F-4D97-AF65-F5344CB8AC3E}">
        <p14:creationId xmlns:p14="http://schemas.microsoft.com/office/powerpoint/2010/main" val="9343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18</a:t>
            </a:fld>
            <a:endParaRPr lang="en-US"/>
          </a:p>
        </p:txBody>
      </p:sp>
    </p:spTree>
    <p:extLst>
      <p:ext uri="{BB962C8B-B14F-4D97-AF65-F5344CB8AC3E}">
        <p14:creationId xmlns:p14="http://schemas.microsoft.com/office/powerpoint/2010/main" val="3820529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19</a:t>
            </a:fld>
            <a:endParaRPr lang="en-US"/>
          </a:p>
        </p:txBody>
      </p:sp>
    </p:spTree>
    <p:extLst>
      <p:ext uri="{BB962C8B-B14F-4D97-AF65-F5344CB8AC3E}">
        <p14:creationId xmlns:p14="http://schemas.microsoft.com/office/powerpoint/2010/main" val="140613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20</a:t>
            </a:fld>
            <a:endParaRPr lang="en-US"/>
          </a:p>
        </p:txBody>
      </p:sp>
    </p:spTree>
    <p:extLst>
      <p:ext uri="{BB962C8B-B14F-4D97-AF65-F5344CB8AC3E}">
        <p14:creationId xmlns:p14="http://schemas.microsoft.com/office/powerpoint/2010/main" val="364725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21</a:t>
            </a:fld>
            <a:endParaRPr lang="en-US"/>
          </a:p>
        </p:txBody>
      </p:sp>
    </p:spTree>
    <p:extLst>
      <p:ext uri="{BB962C8B-B14F-4D97-AF65-F5344CB8AC3E}">
        <p14:creationId xmlns:p14="http://schemas.microsoft.com/office/powerpoint/2010/main" val="3389039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22</a:t>
            </a:fld>
            <a:endParaRPr lang="en-US"/>
          </a:p>
        </p:txBody>
      </p:sp>
    </p:spTree>
    <p:extLst>
      <p:ext uri="{BB962C8B-B14F-4D97-AF65-F5344CB8AC3E}">
        <p14:creationId xmlns:p14="http://schemas.microsoft.com/office/powerpoint/2010/main" val="85265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6C0E5-5FD0-48D4-A8DC-243893429241}" type="slidenum">
              <a:rPr lang="en-US" smtClean="0"/>
              <a:t>2</a:t>
            </a:fld>
            <a:endParaRPr lang="en-US"/>
          </a:p>
        </p:txBody>
      </p:sp>
    </p:spTree>
    <p:extLst>
      <p:ext uri="{BB962C8B-B14F-4D97-AF65-F5344CB8AC3E}">
        <p14:creationId xmlns:p14="http://schemas.microsoft.com/office/powerpoint/2010/main" val="2886006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23</a:t>
            </a:fld>
            <a:endParaRPr lang="en-US"/>
          </a:p>
        </p:txBody>
      </p:sp>
    </p:spTree>
    <p:extLst>
      <p:ext uri="{BB962C8B-B14F-4D97-AF65-F5344CB8AC3E}">
        <p14:creationId xmlns:p14="http://schemas.microsoft.com/office/powerpoint/2010/main" val="272334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"Tightly coupled" (kết nối chặt chẽ) là một thuật ngữ thường được sử dụng trong lĩnh vực phát triển phần mềm để mô tả một mối quan hệ mật thiết giữa các thành phần trong hệ thống. Khi các thành phần của hệ thống được thiết kế theo kiểu "tightly coupled", chúng phụ thuộc rất nhiều vào nhau và sự thay đổi ở một thành phần có thể ảnh hưởng trực tiếp đến các thành phần khác.</a:t>
            </a:r>
          </a:p>
          <a:p>
            <a:r>
              <a:rPr lang="vi-VN" b="1"/>
              <a:t>Đặc điểm của Tightly Coupled</a:t>
            </a:r>
          </a:p>
          <a:p>
            <a:pPr>
              <a:buFont typeface="+mj-lt"/>
              <a:buAutoNum type="arabicPeriod"/>
            </a:pPr>
            <a:r>
              <a:rPr lang="vi-VN" b="1"/>
              <a:t>Phụ thuộc chặt chẽ</a:t>
            </a:r>
            <a:r>
              <a:rPr lang="vi-VN"/>
              <a:t>: Các thành phần phải biết nhiều về nhau để hoạt động, điều này dẫn đến sự phụ thuộc cao.</a:t>
            </a:r>
          </a:p>
          <a:p>
            <a:pPr>
              <a:buFont typeface="+mj-lt"/>
              <a:buAutoNum type="arabicPeriod"/>
            </a:pPr>
            <a:r>
              <a:rPr lang="vi-VN" b="1"/>
              <a:t>Khó khăn trong bảo trì và mở rộng</a:t>
            </a:r>
            <a:r>
              <a:rPr lang="vi-VN"/>
              <a:t>: Việc thay đổi một thành phần có thể yêu cầu thay đổi nhiều thành phần khác liên quan, dẫn đến chi phí bảo trì cao và khó khăn trong việc mở rộng hệ thống.</a:t>
            </a:r>
          </a:p>
          <a:p>
            <a:pPr>
              <a:buFont typeface="+mj-lt"/>
              <a:buAutoNum type="arabicPeriod"/>
            </a:pPr>
            <a:r>
              <a:rPr lang="vi-VN" b="1"/>
              <a:t>Ít linh hoạt</a:t>
            </a:r>
            <a:r>
              <a:rPr lang="vi-VN"/>
              <a:t>: Hệ thống khó thích nghi với những thay đổi hoặc nâng cấp vì các thành phần không thể hoạt động một cách độc lập.</a:t>
            </a:r>
          </a:p>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24</a:t>
            </a:fld>
            <a:endParaRPr lang="en-US"/>
          </a:p>
        </p:txBody>
      </p:sp>
    </p:spTree>
    <p:extLst>
      <p:ext uri="{BB962C8B-B14F-4D97-AF65-F5344CB8AC3E}">
        <p14:creationId xmlns:p14="http://schemas.microsoft.com/office/powerpoint/2010/main" val="1598585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374151"/>
                </a:solidFill>
                <a:effectLst/>
                <a:latin typeface="Söhne"/>
              </a:rPr>
              <a:t>Inversion of Control (IoC) được sử dụng để giảm sự phụ thuộc giữa các thành phần của hệ thống, đồng thời tăng tính linh hoạt và khả năng tái sử dụng của mã nguồn.</a:t>
            </a:r>
          </a:p>
          <a:p>
            <a:pPr algn="l"/>
            <a:r>
              <a:rPr lang="vi-VN" b="0" i="0">
                <a:solidFill>
                  <a:srgbClr val="374151"/>
                </a:solidFill>
                <a:effectLst/>
                <a:latin typeface="Söhne"/>
              </a:rPr>
              <a:t>IoC là phương pháp thiết kế mà trong đó, quyền kiểm soát về việc tạo mới các đối tượng hay quản lý các đối tượng đó được chuyển từ mã nguồn (code) sang container hay framework. Theo cách này, các thành phần của hệ thống sẽ chỉ phụ thuộc vào container hay framework đó chứ không phụ thuộc trực tiếp vào nhau, giúp tạo ra kiến trúc linh hoạt, dễ dàng bảo trì và mở rộng.</a:t>
            </a:r>
          </a:p>
          <a:p>
            <a:pPr algn="l"/>
            <a:r>
              <a:rPr lang="vi-VN" b="0" i="0">
                <a:solidFill>
                  <a:srgbClr val="374151"/>
                </a:solidFill>
                <a:effectLst/>
                <a:latin typeface="Söhne"/>
              </a:rPr>
              <a:t>IoC có thể được thực hiện thông qua Dependency Injection (DI), là cách triển khai của IoC, trong đó các phụ thuộc của đối tượng được chuyển vào thông qua các tham số hàm hoặc thông qua các property của đối tượng đó. Các phụ thuộc này có thể là các đối tượng được tạo mới bởi container hay framework, giúp tạo ra một sự tách biệt giữa việc tạo mới các đối tượng và sử dụng chúng.</a:t>
            </a:r>
          </a:p>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25</a:t>
            </a:fld>
            <a:endParaRPr lang="en-US"/>
          </a:p>
        </p:txBody>
      </p:sp>
    </p:spTree>
    <p:extLst>
      <p:ext uri="{BB962C8B-B14F-4D97-AF65-F5344CB8AC3E}">
        <p14:creationId xmlns:p14="http://schemas.microsoft.com/office/powerpoint/2010/main" val="4071386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374151"/>
                </a:solidFill>
                <a:effectLst/>
                <a:latin typeface="Söhne"/>
              </a:rPr>
              <a:t>Nó là khái niệm thiết kế phần mềm trong đó các đối tượng không tạo ra và quản lý các đối tượng khác mà chúng cần sử dụng. Thay vào đó, việc tạo ra và quản lý các đối tượng được chuyển sang cho một bên thứ ba, được gọi là "container" (bộ chứa), để giảm sự phụ thuộc giữa các đối tượng và cải thiện khả năng mở rộng và bảo trì của ứng dụng. IoC là một trong những nguyên tắc cơ bản của Dependency Injection (DI) trong lập trình hướng đối tượng.</a:t>
            </a:r>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28</a:t>
            </a:fld>
            <a:endParaRPr lang="en-US"/>
          </a:p>
        </p:txBody>
      </p:sp>
    </p:spTree>
    <p:extLst>
      <p:ext uri="{BB962C8B-B14F-4D97-AF65-F5344CB8AC3E}">
        <p14:creationId xmlns:p14="http://schemas.microsoft.com/office/powerpoint/2010/main" val="684642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374151"/>
                </a:solidFill>
                <a:effectLst/>
                <a:latin typeface="Söhne"/>
              </a:rPr>
              <a:t>Các lợi ích của IoC bao gồm:</a:t>
            </a:r>
          </a:p>
          <a:p>
            <a:pPr algn="l">
              <a:buFont typeface="Arial" panose="020B0604020202020204" pitchFamily="34" charset="0"/>
              <a:buChar char="•"/>
            </a:pPr>
            <a:r>
              <a:rPr lang="vi-VN" b="0" i="0">
                <a:solidFill>
                  <a:srgbClr val="374151"/>
                </a:solidFill>
                <a:effectLst/>
                <a:latin typeface="Söhne"/>
              </a:rPr>
              <a:t>Giảm sự phụ thuộc giữa các thành phần của hệ thống, giúp mã nguồn dễ bảo trì và mở rộng hơn.</a:t>
            </a:r>
          </a:p>
          <a:p>
            <a:pPr algn="l">
              <a:buFont typeface="Arial" panose="020B0604020202020204" pitchFamily="34" charset="0"/>
              <a:buChar char="•"/>
            </a:pPr>
            <a:r>
              <a:rPr lang="vi-VN" b="0" i="0">
                <a:solidFill>
                  <a:srgbClr val="374151"/>
                </a:solidFill>
                <a:effectLst/>
                <a:latin typeface="Söhne"/>
              </a:rPr>
              <a:t>Tăng tính linh hoạt và khả năng tái sử dụng của mã nguồn.</a:t>
            </a:r>
          </a:p>
          <a:p>
            <a:pPr algn="l">
              <a:buFont typeface="Arial" panose="020B0604020202020204" pitchFamily="34" charset="0"/>
              <a:buChar char="•"/>
            </a:pPr>
            <a:r>
              <a:rPr lang="vi-VN" b="0" i="0">
                <a:solidFill>
                  <a:srgbClr val="374151"/>
                </a:solidFill>
                <a:effectLst/>
                <a:latin typeface="Söhne"/>
              </a:rPr>
              <a:t>Giúp tách biệt giữa việc tạo mới các đối tượng và sử dụng chúng.</a:t>
            </a:r>
          </a:p>
          <a:p>
            <a:pPr algn="l">
              <a:buFont typeface="Arial" panose="020B0604020202020204" pitchFamily="34" charset="0"/>
              <a:buChar char="•"/>
            </a:pPr>
            <a:r>
              <a:rPr lang="vi-VN" b="0" i="0">
                <a:solidFill>
                  <a:srgbClr val="374151"/>
                </a:solidFill>
                <a:effectLst/>
                <a:latin typeface="Söhne"/>
              </a:rPr>
              <a:t>Giúp kiểm soát quá trình tạo mới và quản lý các đối tượng của hệ thống.</a:t>
            </a:r>
          </a:p>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29</a:t>
            </a:fld>
            <a:endParaRPr lang="en-US"/>
          </a:p>
        </p:txBody>
      </p:sp>
    </p:spTree>
    <p:extLst>
      <p:ext uri="{BB962C8B-B14F-4D97-AF65-F5344CB8AC3E}">
        <p14:creationId xmlns:p14="http://schemas.microsoft.com/office/powerpoint/2010/main" val="305651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Dependency Injection (DI)</a:t>
            </a:r>
            <a:r>
              <a:rPr lang="vi-VN"/>
              <a:t> là một kỹ thuật trong lập trình, thuộc về nguyên tắc Inversion of Control (IoC), nhằm giảm sự phụ thuộc giữa các lớp và tăng tính linh hoạt cũng như khả năng bảo trì của ứng dụng.</a:t>
            </a:r>
          </a:p>
          <a:p>
            <a:r>
              <a:rPr lang="vi-VN" b="1"/>
              <a:t>Key Concepts of DI:</a:t>
            </a:r>
          </a:p>
          <a:p>
            <a:pPr>
              <a:buFont typeface="+mj-lt"/>
              <a:buAutoNum type="arabicPeriod"/>
            </a:pPr>
            <a:r>
              <a:rPr lang="vi-VN" b="1"/>
              <a:t>Inversion of Control (IoC)</a:t>
            </a:r>
            <a:r>
              <a:rPr lang="vi-VN"/>
              <a:t>:</a:t>
            </a:r>
          </a:p>
          <a:p>
            <a:pPr marL="742950" lvl="1" indent="-285750">
              <a:buFont typeface="+mj-lt"/>
              <a:buAutoNum type="arabicPeriod"/>
            </a:pPr>
            <a:r>
              <a:rPr lang="vi-VN" b="1"/>
              <a:t>IoC</a:t>
            </a:r>
            <a:r>
              <a:rPr lang="vi-VN"/>
              <a:t> là một nguyên tắc thiết kế trong đó quyền kiểm soát việc tạo ra và quản lý các đối tượng được chuyển từ chương trình (client) sang một container hoặc framework. DI là một cách để đạt được IoC.</a:t>
            </a:r>
          </a:p>
          <a:p>
            <a:pPr>
              <a:buFont typeface="+mj-lt"/>
              <a:buAutoNum type="arabicPeriod"/>
            </a:pPr>
            <a:r>
              <a:rPr lang="vi-VN" b="1"/>
              <a:t>Dependency Injection (DI)</a:t>
            </a:r>
            <a:r>
              <a:rPr lang="vi-VN"/>
              <a:t>:</a:t>
            </a:r>
          </a:p>
          <a:p>
            <a:pPr marL="742950" lvl="1" indent="-285750">
              <a:buFont typeface="+mj-lt"/>
              <a:buAutoNum type="arabicPeriod"/>
            </a:pPr>
            <a:r>
              <a:rPr lang="vi-VN" b="1"/>
              <a:t>DI</a:t>
            </a:r>
            <a:r>
              <a:rPr lang="vi-VN"/>
              <a:t> giải thích cách thức inject các implementation cụ thể vào một lớp sử dụng abstraction, cụ thể là một interface bên trong lớp đó.</a:t>
            </a:r>
          </a:p>
          <a:p>
            <a:pPr marL="742950" lvl="1" indent="-285750">
              <a:buFont typeface="+mj-lt"/>
              <a:buAutoNum type="arabicPeriod"/>
            </a:pPr>
            <a:r>
              <a:rPr lang="vi-VN"/>
              <a:t>Mục tiêu chính của DI là giảm sự phụ thuộc giữa các lớp và chuyển việc binding của abstraction và implementation cụ thể ra khỏi lớp phụ thuộc.</a:t>
            </a:r>
          </a:p>
          <a:p>
            <a:r>
              <a:rPr lang="vi-VN" b="1"/>
              <a:t>Main Idea of Dependency Injection:</a:t>
            </a:r>
          </a:p>
          <a:p>
            <a:pPr>
              <a:buFont typeface="+mj-lt"/>
              <a:buAutoNum type="arabicPeriod"/>
            </a:pPr>
            <a:r>
              <a:rPr lang="vi-VN" b="1"/>
              <a:t>Reduce Coupling</a:t>
            </a:r>
            <a:r>
              <a:rPr lang="vi-VN"/>
              <a:t>:</a:t>
            </a:r>
          </a:p>
          <a:p>
            <a:pPr marL="742950" lvl="1" indent="-285750">
              <a:buFont typeface="+mj-lt"/>
              <a:buAutoNum type="arabicPeriod"/>
            </a:pPr>
            <a:r>
              <a:rPr lang="vi-VN" b="1"/>
              <a:t>Giảm sự phụ thuộc</a:t>
            </a:r>
            <a:r>
              <a:rPr lang="vi-VN"/>
              <a:t>: DI giúp giảm sự phụ thuộc chặt chẽ giữa các lớp bằng cách inject các dependency từ bên ngoài vào lớp sử dụng chúng.</a:t>
            </a:r>
          </a:p>
          <a:p>
            <a:pPr marL="742950" lvl="1" indent="-285750">
              <a:buFont typeface="+mj-lt"/>
              <a:buAutoNum type="arabicPeriod"/>
            </a:pPr>
            <a:r>
              <a:rPr lang="vi-VN" b="1"/>
              <a:t>Binding Abstraction and Implementation</a:t>
            </a:r>
            <a:r>
              <a:rPr lang="vi-VN"/>
              <a:t>: DI di chuyển việc binding giữa abstraction (interface) và implementation cụ thể ra ngoài lớp phụ thuộc, giúp lớp phụ thuộc chỉ quan tâm đến interface mà không cần biết về implementation cụ thể.</a:t>
            </a:r>
          </a:p>
          <a:p>
            <a:pPr>
              <a:buFont typeface="+mj-lt"/>
              <a:buAutoNum type="arabicPeriod"/>
            </a:pPr>
            <a:r>
              <a:rPr lang="vi-VN" b="1"/>
              <a:t>In Simple Words</a:t>
            </a:r>
            <a:r>
              <a:rPr lang="vi-VN"/>
              <a:t>:</a:t>
            </a:r>
          </a:p>
          <a:p>
            <a:pPr marL="742950" lvl="1" indent="-285750">
              <a:buFont typeface="+mj-lt"/>
              <a:buAutoNum type="arabicPeriod"/>
            </a:pPr>
            <a:r>
              <a:rPr lang="vi-VN"/>
              <a:t>DI là cách một đối tượng biết về các đối tượng phụ thuộc khác thông qua abstraction. Điều này giúp tăng tính linh hoạt và khả năng bảo trì của mã nguồn.</a:t>
            </a:r>
          </a:p>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35</a:t>
            </a:fld>
            <a:endParaRPr lang="en-US"/>
          </a:p>
        </p:txBody>
      </p:sp>
    </p:spTree>
    <p:extLst>
      <p:ext uri="{BB962C8B-B14F-4D97-AF65-F5344CB8AC3E}">
        <p14:creationId xmlns:p14="http://schemas.microsoft.com/office/powerpoint/2010/main" val="766399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050E17"/>
                </a:solidFill>
                <a:effectLst/>
                <a:latin typeface="-apple-system"/>
              </a:rPr>
              <a:t>Dependency Injection (DI) cho phép các đối tượng phụ thuộc vào nhau được khởi tạo và quản lý linh hoạt hơn. Khi sử dụng DI, các phụ thuộc (dependencies) của đối tượng được cung cấp từ bên ngoài, thay vì được tạo và quản lý bên trong đối tượng đó.</a:t>
            </a:r>
          </a:p>
          <a:p>
            <a:pPr algn="l"/>
            <a:r>
              <a:rPr lang="vi-VN" b="0" i="0">
                <a:solidFill>
                  <a:srgbClr val="050E17"/>
                </a:solidFill>
                <a:effectLst/>
                <a:latin typeface="-apple-system"/>
              </a:rPr>
              <a:t>Để triển khai DI, sử dụng một hoặc nhiều mẫu thiết kế, nhưng trong .NET Core, chúng ta có thể sử dụng DI Container tích hợp sẵn để đơn giản hóa việc quản lý Dependency Injection. DI Container là một thư viện phần mềm cho phép tự động hóa nhiều nhiệm vụ liên quan đến việc tạo và quản lý các đối tượng và vòng đời của chúng.</a:t>
            </a:r>
          </a:p>
          <a:p>
            <a:pPr algn="l"/>
            <a:r>
              <a:rPr lang="vi-VN" b="0" i="0">
                <a:solidFill>
                  <a:srgbClr val="050E17"/>
                </a:solidFill>
                <a:effectLst/>
                <a:latin typeface="-apple-system"/>
              </a:rPr>
              <a:t>DI Container có các tính năng cơ bản gồm:</a:t>
            </a:r>
          </a:p>
          <a:p>
            <a:pPr algn="l">
              <a:buFont typeface="Arial" panose="020B0604020202020204" pitchFamily="34" charset="0"/>
              <a:buChar char="•"/>
            </a:pPr>
            <a:r>
              <a:rPr lang="vi-VN" b="0" i="0">
                <a:solidFill>
                  <a:srgbClr val="050E17"/>
                </a:solidFill>
                <a:effectLst/>
                <a:latin typeface="-apple-system"/>
              </a:rPr>
              <a:t>Registration: Container cần biết loại đối tượng nào để tạo cho phụ thuộc cụ thể. Vì vậy, Container cung cấp cách để ánh xạ một loại đối tượng vào lớp để Container có thể tạo ra phiên bản phụ thuộc đúng.</a:t>
            </a:r>
          </a:p>
          <a:p>
            <a:pPr algn="l">
              <a:buFont typeface="Arial" panose="020B0604020202020204" pitchFamily="34" charset="0"/>
              <a:buChar char="•"/>
            </a:pPr>
            <a:r>
              <a:rPr lang="vi-VN" b="0" i="0">
                <a:solidFill>
                  <a:srgbClr val="050E17"/>
                </a:solidFill>
                <a:effectLst/>
                <a:latin typeface="-apple-system"/>
              </a:rPr>
              <a:t>Resolution: tính năng này cho phép Container tìm và tạo ra một phụ thuộc bằng cách chèn nó vào trong lớp yêu cầu.</a:t>
            </a:r>
          </a:p>
          <a:p>
            <a:pPr algn="l">
              <a:buFont typeface="Arial" panose="020B0604020202020204" pitchFamily="34" charset="0"/>
              <a:buChar char="•"/>
            </a:pPr>
            <a:r>
              <a:rPr lang="vi-VN" b="0" i="0">
                <a:solidFill>
                  <a:srgbClr val="050E17"/>
                </a:solidFill>
                <a:effectLst/>
                <a:latin typeface="-apple-system"/>
              </a:rPr>
              <a:t>Disposition: Container quản lý vòng đời của các phụ thuộc theo các tiêu chí cụ thể như thời gian sống (lifetime) hoặc phạm vi sử dụng.</a:t>
            </a:r>
          </a:p>
          <a:p>
            <a:pPr algn="l"/>
            <a:r>
              <a:rPr lang="vi-VN" b="0" i="0">
                <a:solidFill>
                  <a:srgbClr val="050E17"/>
                </a:solidFill>
                <a:effectLst/>
                <a:latin typeface="-apple-system"/>
              </a:rPr>
              <a:t>Sử dụng DI Container giúp giảm thiểu sự phụ thuộc chặt chẽ (tight coupling) giữa các thành phần của hệ thống, cải thiện khả năng kiểm thử, bảo trì và mở rộng ứng dụng.</a:t>
            </a:r>
          </a:p>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37</a:t>
            </a:fld>
            <a:endParaRPr lang="en-US"/>
          </a:p>
        </p:txBody>
      </p:sp>
    </p:spTree>
    <p:extLst>
      <p:ext uri="{BB962C8B-B14F-4D97-AF65-F5344CB8AC3E}">
        <p14:creationId xmlns:p14="http://schemas.microsoft.com/office/powerpoint/2010/main" val="1690760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050E17"/>
                </a:solidFill>
                <a:effectLst/>
                <a:latin typeface="-apple-system"/>
              </a:rPr>
              <a:t>Trong .NET Core, khi xử lý vòng đời của một đối tượng, chúng ta có ba loại Service Lifetimes, tùy thuộc vào cách cấu hình và sử dụng các phiên bản của đối tượng đó. </a:t>
            </a:r>
            <a:endParaRPr lang="en-US" b="0" i="0">
              <a:solidFill>
                <a:srgbClr val="050E17"/>
              </a:solidFill>
              <a:effectLst/>
              <a:latin typeface="-apple-system"/>
            </a:endParaRPr>
          </a:p>
          <a:p>
            <a:pPr algn="l"/>
            <a:r>
              <a:rPr lang="vi-VN" b="0" i="0">
                <a:solidFill>
                  <a:srgbClr val="050E17"/>
                </a:solidFill>
                <a:effectLst/>
                <a:latin typeface="-apple-system"/>
              </a:rPr>
              <a:t>Singleton: Tại một thời điểm chỉ có một phiên bản đối tượng được sử dụng (nghĩa là chúng ta chỉ quản lý một tham chiếu đến đối tượng). Bất kỳ yêu cầu nào tiếp theo cũng sẽ sử dụng cùng một phiên bản này, theo mẫu singleton. Điều này có nghĩa là đối tượng được tạo ra một lần và được sử dụng trong toàn bộ vòng đời của ứng dụng. Đây là lựa chọn tốt khi chúng ta muốn chia sẻ dữ liệu giữa nhiều thành phần trong ứng dụng.</a:t>
            </a:r>
          </a:p>
          <a:p>
            <a:pPr algn="l">
              <a:buFont typeface="Arial" panose="020B0604020202020204" pitchFamily="34" charset="0"/>
              <a:buChar char="•"/>
            </a:pPr>
            <a:r>
              <a:rPr lang="vi-VN" b="0" i="0">
                <a:solidFill>
                  <a:srgbClr val="050E17"/>
                </a:solidFill>
                <a:effectLst/>
                <a:latin typeface="-apple-system"/>
              </a:rPr>
              <a:t>Scoped: Được giới hạn trong ngữ cảnh mà nó được sử dụng và không vượt ra ngoài phạm vi đó. Mỗi yêu cầu tạo đối tượng trong cùng một scope sẽ có cùng một phiên bản. Khi scope kết thúc, các đối tượng được tạo trong scope đó sẽ được giải phóng. Điều này làm giảm khả năng xung đột giữa các phiên bản của đối tượng và giúp giảm thiểu lãng phí tài nguyên trong quá trình chạy ứng dụng.</a:t>
            </a:r>
          </a:p>
          <a:p>
            <a:pPr algn="l">
              <a:buFont typeface="Arial" panose="020B0604020202020204" pitchFamily="34" charset="0"/>
              <a:buChar char="•"/>
            </a:pPr>
            <a:r>
              <a:rPr lang="vi-VN" b="0" i="0">
                <a:solidFill>
                  <a:srgbClr val="050E17"/>
                </a:solidFill>
                <a:effectLst/>
                <a:latin typeface="-apple-system"/>
              </a:rPr>
              <a:t>Transient: Tạo ra một phiên bản mới của lớp mỗi khi yêu cầu. Điều này đảm bảo rằng mỗi đối tượng sẽ có một phiên bản riêng và độc lập. Điều này thích hợp khi chúng ta muốn sử dụng đối tượng trong một thời gian ngắn và không cần lưu giữ trạng thái của đối tượng giữa các yêu cầu khác nhau.</a:t>
            </a:r>
          </a:p>
          <a:p>
            <a:pPr algn="l"/>
            <a:r>
              <a:rPr lang="vi-VN" b="0" i="0">
                <a:solidFill>
                  <a:srgbClr val="050E17"/>
                </a:solidFill>
                <a:effectLst/>
                <a:latin typeface="-apple-system"/>
              </a:rPr>
              <a:t>Các loại Service Lifetimes này giúp chúng ta quản lý vòng đời của các đối tượng trong ứng dụng và đảm bảo rằng các đối tượng được sử dụng đúng cách và không gây ra lãng phí tài nguyên. Việc lựa chọn Service Lifetime phù hợp với từng trường hợp sẽ giúp ứng dụng chạy tối ưu hơn và giảm thiểu các vấn đề xảy ra trong quá trình phát triển và triển khai ứng dụng.</a:t>
            </a:r>
          </a:p>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38</a:t>
            </a:fld>
            <a:endParaRPr lang="en-US"/>
          </a:p>
        </p:txBody>
      </p:sp>
    </p:spTree>
    <p:extLst>
      <p:ext uri="{BB962C8B-B14F-4D97-AF65-F5344CB8AC3E}">
        <p14:creationId xmlns:p14="http://schemas.microsoft.com/office/powerpoint/2010/main" val="2235155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050E17"/>
                </a:solidFill>
                <a:effectLst/>
                <a:latin typeface="-apple-system"/>
              </a:rPr>
              <a:t>Trong .NET Core, để triển khai Dependency Injection (DI), chúng ta có thể sử dụng Container tích hợp sẵn của .NET Core, liên kết với thư viện Microsoft.Extensions.DependencyInjection (hiện đã đến phiên bản 5.0). Tuy nhiên, để sử dụng Container này, chúng ta cần thêm thư viện này vào ứng dụng thông qua NuGet packages.</a:t>
            </a:r>
          </a:p>
          <a:p>
            <a:pPr algn="l"/>
            <a:r>
              <a:rPr lang="vi-VN" b="0" i="0">
                <a:solidFill>
                  <a:srgbClr val="050E17"/>
                </a:solidFill>
                <a:effectLst/>
                <a:latin typeface="-apple-system"/>
              </a:rPr>
              <a:t>Bảng sau mô tả một số lớp quan trọng trong thư viện Microsoft.Extensions.DependencyInjection:</a:t>
            </a:r>
          </a:p>
          <a:p>
            <a:pPr algn="l"/>
            <a:r>
              <a:rPr lang="vi-VN"/>
              <a:t>LớpMô tả</a:t>
            </a:r>
            <a:endParaRPr lang="en-US"/>
          </a:p>
          <a:p>
            <a:pPr algn="l"/>
            <a:r>
              <a:rPr lang="vi-VN" b="1">
                <a:effectLst/>
              </a:rPr>
              <a:t>IServiceCollection</a:t>
            </a:r>
            <a:r>
              <a:rPr lang="en-US">
                <a:effectLst/>
              </a:rPr>
              <a:t> </a:t>
            </a:r>
            <a:r>
              <a:rPr lang="vi-VN">
                <a:effectLst/>
              </a:rPr>
              <a:t>Đại diện cho một bộ sưu tập các dịch vụ (services) trong ứng dụng. Lớp này được sử dụng để đăng ký các dịch vụ mà ứng dụng cung cấp.</a:t>
            </a:r>
            <a:endParaRPr lang="en-US">
              <a:effectLst/>
            </a:endParaRPr>
          </a:p>
          <a:p>
            <a:pPr algn="l"/>
            <a:r>
              <a:rPr lang="vi-VN" b="1">
                <a:effectLst/>
              </a:rPr>
              <a:t>ServiceProvider</a:t>
            </a:r>
            <a:r>
              <a:rPr lang="en-US">
                <a:effectLst/>
              </a:rPr>
              <a:t> </a:t>
            </a:r>
            <a:r>
              <a:rPr lang="vi-VN">
                <a:effectLst/>
              </a:rPr>
              <a:t>Đại diện cho Container của ứng dụng, quản lý việc tạo ra các đối tượng và giải phóng chúng khi cần thiết. Lớp này được sử dụng để xây dựng và cấu hình Container.</a:t>
            </a:r>
            <a:endParaRPr lang="en-US">
              <a:effectLst/>
            </a:endParaRPr>
          </a:p>
          <a:p>
            <a:pPr algn="l"/>
            <a:r>
              <a:rPr lang="vi-VN" b="1">
                <a:effectLst/>
              </a:rPr>
              <a:t>IServiceScope</a:t>
            </a:r>
            <a:r>
              <a:rPr lang="en-US">
                <a:effectLst/>
              </a:rPr>
              <a:t> </a:t>
            </a:r>
            <a:r>
              <a:rPr lang="vi-VN">
                <a:effectLst/>
              </a:rPr>
              <a:t>Đại diện cho một scope (phạm vi) sử dụng dịch vụ trong Container. Lớp này được sử dụng để quản lý các đối tượng được tạo trong scope đó.</a:t>
            </a:r>
            <a:endParaRPr lang="en-US">
              <a:effectLst/>
            </a:endParaRPr>
          </a:p>
          <a:p>
            <a:pPr algn="l"/>
            <a:r>
              <a:rPr lang="vi-VN" b="1" u="none" strike="noStrike">
                <a:effectLst/>
              </a:rPr>
              <a:t>IServiceScopeFactory</a:t>
            </a:r>
            <a:r>
              <a:rPr lang="en-US" u="none" strike="noStrike">
                <a:effectLst/>
              </a:rPr>
              <a:t> </a:t>
            </a:r>
            <a:r>
              <a:rPr lang="vi-VN">
                <a:effectLst/>
              </a:rPr>
              <a:t>Đại diện cho một factory (nhà máy) để tạo ra các IServiceScope. Lớp này được sử dụng để tạo ra IServiceScope để sử dụng trong ứng dụng.</a:t>
            </a:r>
            <a:r>
              <a:rPr lang="vi-VN" b="0" i="0">
                <a:solidFill>
                  <a:srgbClr val="050E17"/>
                </a:solidFill>
                <a:effectLst/>
                <a:latin typeface="-apple-system"/>
              </a:rPr>
              <a:t>Các lớp trên cùng với các phương thức và thuộc tính của chúng giúp chúng ta quản lý việc đăng ký dịch vụ, xây dựng và cấu hình Container, và quản lý vòng đời của các đối tượng được tạo ra trong Container.</a:t>
            </a:r>
          </a:p>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39</a:t>
            </a:fld>
            <a:endParaRPr lang="en-US"/>
          </a:p>
        </p:txBody>
      </p:sp>
    </p:spTree>
    <p:extLst>
      <p:ext uri="{BB962C8B-B14F-4D97-AF65-F5344CB8AC3E}">
        <p14:creationId xmlns:p14="http://schemas.microsoft.com/office/powerpoint/2010/main" val="33783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374151"/>
                </a:solidFill>
                <a:effectLst/>
                <a:latin typeface="Söhne"/>
              </a:rPr>
              <a:t>Pattern này sử dụng constructor của class để tiêm các dependency vào class đó. Các dependency sẽ được khởi tạo trước khi class được khởi tạo, và được truyền vào qua các tham số của constructor.</a:t>
            </a:r>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43</a:t>
            </a:fld>
            <a:endParaRPr lang="en-US"/>
          </a:p>
        </p:txBody>
      </p:sp>
    </p:spTree>
    <p:extLst>
      <p:ext uri="{BB962C8B-B14F-4D97-AF65-F5344CB8AC3E}">
        <p14:creationId xmlns:p14="http://schemas.microsoft.com/office/powerpoint/2010/main" val="162575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374151"/>
                </a:solidFill>
                <a:effectLst/>
                <a:latin typeface="Söhne"/>
              </a:rPr>
              <a:t>SOLID Principles là một tập hợp các nguyên tắc thiết kế phần mềm, được đưa ra bởi Robert C. Martin vào những năm 2000 để giúp tạo ra các hệ thống phần mềm dễ bảo trì, mở rộng và tái sử dụng.</a:t>
            </a:r>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a:t>
            </a:fld>
            <a:endParaRPr lang="en-US"/>
          </a:p>
        </p:txBody>
      </p:sp>
    </p:spTree>
    <p:extLst>
      <p:ext uri="{BB962C8B-B14F-4D97-AF65-F5344CB8AC3E}">
        <p14:creationId xmlns:p14="http://schemas.microsoft.com/office/powerpoint/2010/main" val="2622336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44</a:t>
            </a:fld>
            <a:endParaRPr lang="en-US"/>
          </a:p>
        </p:txBody>
      </p:sp>
    </p:spTree>
    <p:extLst>
      <p:ext uri="{BB962C8B-B14F-4D97-AF65-F5344CB8AC3E}">
        <p14:creationId xmlns:p14="http://schemas.microsoft.com/office/powerpoint/2010/main" val="2630274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45</a:t>
            </a:fld>
            <a:endParaRPr lang="en-US"/>
          </a:p>
        </p:txBody>
      </p:sp>
    </p:spTree>
    <p:extLst>
      <p:ext uri="{BB962C8B-B14F-4D97-AF65-F5344CB8AC3E}">
        <p14:creationId xmlns:p14="http://schemas.microsoft.com/office/powerpoint/2010/main" val="1454560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050E17"/>
                </a:solidFill>
                <a:effectLst/>
                <a:latin typeface="-apple-system"/>
              </a:rPr>
              <a:t>Constructor Injection là một kỹ thuật trong Dependency Injection cho phép các dependency được chèn vào các constructor của class. Kỹ thuật này có nhiều ưu điểm và một số nhược điểm như sau:</a:t>
            </a:r>
          </a:p>
          <a:p>
            <a:pPr algn="l"/>
            <a:r>
              <a:rPr lang="vi-VN" b="0" i="0">
                <a:solidFill>
                  <a:srgbClr val="050E17"/>
                </a:solidFill>
                <a:effectLst/>
                <a:latin typeface="-apple-system"/>
              </a:rPr>
              <a:t>Ưu điểm của Constructor Injection:</a:t>
            </a:r>
          </a:p>
          <a:p>
            <a:pPr algn="l">
              <a:buFont typeface="Arial" panose="020B0604020202020204" pitchFamily="34" charset="0"/>
              <a:buChar char="•"/>
            </a:pPr>
            <a:r>
              <a:rPr lang="vi-VN" b="0" i="0">
                <a:solidFill>
                  <a:srgbClr val="050E17"/>
                </a:solidFill>
                <a:effectLst/>
                <a:latin typeface="-apple-system"/>
              </a:rPr>
              <a:t>Constructor Injection là cách phổ biến và được khuyến khích nhất để triển khai DI, và nhiều DI container hỗ trợ trực tiếp kỹ thuật này.</a:t>
            </a:r>
          </a:p>
          <a:p>
            <a:pPr algn="l">
              <a:buFont typeface="Arial" panose="020B0604020202020204" pitchFamily="34" charset="0"/>
              <a:buChar char="•"/>
            </a:pPr>
            <a:r>
              <a:rPr lang="vi-VN" b="0" i="0">
                <a:solidFill>
                  <a:srgbClr val="050E17"/>
                </a:solidFill>
                <a:effectLst/>
                <a:latin typeface="-apple-system"/>
              </a:rPr>
              <a:t>Dependency được chèn vào constructor sẽ tồn tại trong toàn bộ class, giúp cho việc sử dụng dependency trong class trở nên dễ dàng và thuận tiện hơn.</a:t>
            </a:r>
          </a:p>
          <a:p>
            <a:pPr algn="l">
              <a:buFont typeface="Arial" panose="020B0604020202020204" pitchFamily="34" charset="0"/>
              <a:buChar char="•"/>
            </a:pPr>
            <a:r>
              <a:rPr lang="vi-VN" b="0" i="0">
                <a:solidFill>
                  <a:srgbClr val="050E17"/>
                </a:solidFill>
                <a:effectLst/>
                <a:latin typeface="-apple-system"/>
              </a:rPr>
              <a:t>Khi một class được tạo ra, dependency sẽ được tự động chèn vào class thông qua constructor, giúp cho việc quản lý dependency trở nên dễ dàng hơn.</a:t>
            </a:r>
          </a:p>
          <a:p>
            <a:pPr algn="l"/>
            <a:r>
              <a:rPr lang="vi-VN" b="0" i="0">
                <a:solidFill>
                  <a:srgbClr val="050E17"/>
                </a:solidFill>
                <a:effectLst/>
                <a:latin typeface="-apple-system"/>
              </a:rPr>
              <a:t>Nhược điểm của Constructor Injection:</a:t>
            </a:r>
          </a:p>
          <a:p>
            <a:pPr algn="l">
              <a:buFont typeface="Arial" panose="020B0604020202020204" pitchFamily="34" charset="0"/>
              <a:buChar char="•"/>
            </a:pPr>
            <a:r>
              <a:rPr lang="vi-VN" b="0" i="0">
                <a:solidFill>
                  <a:srgbClr val="050E17"/>
                </a:solidFill>
                <a:effectLst/>
                <a:latin typeface="-apple-system"/>
              </a:rPr>
              <a:t>Khi một class có nhiều constructor, việc triển khai Constructor Injection có thể trở nên khó khăn và phức tạp hơn.</a:t>
            </a:r>
          </a:p>
          <a:p>
            <a:pPr algn="l">
              <a:buFont typeface="Arial" panose="020B0604020202020204" pitchFamily="34" charset="0"/>
              <a:buChar char="•"/>
            </a:pPr>
            <a:r>
              <a:rPr lang="vi-VN" b="0" i="0">
                <a:solidFill>
                  <a:srgbClr val="050E17"/>
                </a:solidFill>
                <a:effectLst/>
                <a:latin typeface="-apple-system"/>
              </a:rPr>
              <a:t>Khi số lượng dependency của class tăng lên, việc cập nhật constructor để chèn thêm các dependency mới trở nên khó khăn và không thực tế.</a:t>
            </a:r>
          </a:p>
          <a:p>
            <a:pPr algn="l">
              <a:buFont typeface="Arial" panose="020B0604020202020204" pitchFamily="34" charset="0"/>
              <a:buChar char="•"/>
            </a:pPr>
            <a:r>
              <a:rPr lang="vi-VN" b="0" i="0">
                <a:solidFill>
                  <a:srgbClr val="050E17"/>
                </a:solidFill>
                <a:effectLst/>
                <a:latin typeface="-apple-system"/>
              </a:rPr>
              <a:t>Nếu một class có quá nhiều arguments trong constructor, việc đọc và hiểu class sẽ trở nên khó khăn và gây ra rắc rối cho các nhà phát triển.</a:t>
            </a:r>
          </a:p>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46</a:t>
            </a:fld>
            <a:endParaRPr lang="en-US"/>
          </a:p>
        </p:txBody>
      </p:sp>
    </p:spTree>
    <p:extLst>
      <p:ext uri="{BB962C8B-B14F-4D97-AF65-F5344CB8AC3E}">
        <p14:creationId xmlns:p14="http://schemas.microsoft.com/office/powerpoint/2010/main" val="1234886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r>
              <a:rPr lang="vi-VN" b="0" i="0">
                <a:solidFill>
                  <a:srgbClr val="374151"/>
                </a:solidFill>
                <a:effectLst/>
                <a:latin typeface="Söhne"/>
              </a:rPr>
              <a:t>Pattern này sử dụng các thuộc tính của class để tiêm các dependency vào class đó. Các dependency sẽ được khởi tạo trước khi class được khởi tạo, và được gán giá trị vào các thuộc tính của class.</a:t>
            </a:r>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47</a:t>
            </a:fld>
            <a:endParaRPr lang="en-US"/>
          </a:p>
        </p:txBody>
      </p:sp>
    </p:spTree>
    <p:extLst>
      <p:ext uri="{BB962C8B-B14F-4D97-AF65-F5344CB8AC3E}">
        <p14:creationId xmlns:p14="http://schemas.microsoft.com/office/powerpoint/2010/main" val="2448956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48</a:t>
            </a:fld>
            <a:endParaRPr lang="en-US"/>
          </a:p>
        </p:txBody>
      </p:sp>
    </p:spTree>
    <p:extLst>
      <p:ext uri="{BB962C8B-B14F-4D97-AF65-F5344CB8AC3E}">
        <p14:creationId xmlns:p14="http://schemas.microsoft.com/office/powerpoint/2010/main" val="81767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374151"/>
                </a:solidFill>
                <a:effectLst/>
                <a:latin typeface="Söhne"/>
              </a:rPr>
              <a:t>Các pattern này có thể được sử dụng độc lập hoặc kết hợp với nhau để tạo ra một giải pháp DI linh hoạt và dễ bảo trì. Tuy nhiên, Constructor Injection và Property Injection là hai pattern thường được sử dụng nhất trong DI.</a:t>
            </a:r>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50</a:t>
            </a:fld>
            <a:endParaRPr lang="en-US"/>
          </a:p>
        </p:txBody>
      </p:sp>
    </p:spTree>
    <p:extLst>
      <p:ext uri="{BB962C8B-B14F-4D97-AF65-F5344CB8AC3E}">
        <p14:creationId xmlns:p14="http://schemas.microsoft.com/office/powerpoint/2010/main" val="2642909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374151"/>
                </a:solidFill>
                <a:effectLst/>
                <a:latin typeface="Söhne"/>
              </a:rPr>
              <a:t>Pattern này sử dụng các phương thức của class để tiêm các dependency vào class đó. Các dependency sẽ được truyền vào qua các tham số của phương thức.</a:t>
            </a:r>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51</a:t>
            </a:fld>
            <a:endParaRPr lang="en-US"/>
          </a:p>
        </p:txBody>
      </p:sp>
    </p:spTree>
    <p:extLst>
      <p:ext uri="{BB962C8B-B14F-4D97-AF65-F5344CB8AC3E}">
        <p14:creationId xmlns:p14="http://schemas.microsoft.com/office/powerpoint/2010/main" val="3331318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050E17"/>
                </a:solidFill>
                <a:effectLst/>
                <a:latin typeface="-apple-system"/>
              </a:rPr>
              <a:t>Ambient pattern là kỹ thuật được sử dụng để cung cấp giá trị mặc định cho đối tượng, mà không cần truyền giá trị đó qua các phương thức hoặc constructor của đối tượng đó.</a:t>
            </a:r>
          </a:p>
          <a:p>
            <a:pPr algn="l"/>
            <a:r>
              <a:rPr lang="vi-VN" b="0" i="0">
                <a:solidFill>
                  <a:srgbClr val="050E17"/>
                </a:solidFill>
                <a:effectLst/>
                <a:latin typeface="-apple-system"/>
              </a:rPr>
              <a:t>Trong Ambient pattern, một đối tượng được gọi là "ambient context" (bối cảnh môi trường) được tạo ra để chứa giá trị mặc định. Đối tượng này được lưu trữ và quản lý trong một biến tĩnh, được truy cập từ bất kỳ đâu trong ứng dụng.</a:t>
            </a:r>
          </a:p>
          <a:p>
            <a:pPr algn="l"/>
            <a:r>
              <a:rPr lang="vi-VN" b="0" i="0">
                <a:solidFill>
                  <a:srgbClr val="050E17"/>
                </a:solidFill>
                <a:effectLst/>
                <a:latin typeface="-apple-system"/>
              </a:rPr>
              <a:t>Khi một đối tượng cần sử dụng giá trị mặc định, nó sẽ truy cập vào biến tĩnh chứa đối tượng ambient context, và lấy giá trị mặc định từ đó.</a:t>
            </a:r>
          </a:p>
          <a:p>
            <a:pPr algn="l"/>
            <a:r>
              <a:rPr lang="vi-VN" b="0" i="0">
                <a:solidFill>
                  <a:srgbClr val="050E17"/>
                </a:solidFill>
                <a:effectLst/>
                <a:latin typeface="-apple-system"/>
              </a:rPr>
              <a:t>Ambient pattern thường được sử dụng trong các trường hợp mà việc truyền giá trị mặc định thông qua các phương thức hoặc constructor là không hiệu quả hoặc không cần thiết. Ví dụ, trong ASP.NET, HttpContext.Current được sử dụng để cung cấp bối cảnh môi trường cho các yêu cầu HTTP, giúp cho các đối tượng khác trong ứng dụng có thể truy cập vào các thông tin liên quan đến yêu cầu đó mà không cần truyền thông tin đó qua các phương thức hoặc constructor.</a:t>
            </a:r>
          </a:p>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54</a:t>
            </a:fld>
            <a:endParaRPr lang="en-US"/>
          </a:p>
        </p:txBody>
      </p:sp>
    </p:spTree>
    <p:extLst>
      <p:ext uri="{BB962C8B-B14F-4D97-AF65-F5344CB8AC3E}">
        <p14:creationId xmlns:p14="http://schemas.microsoft.com/office/powerpoint/2010/main" val="2491084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Dependency Injection (DI)</a:t>
            </a:r>
            <a:r>
              <a:rPr lang="vi-VN"/>
              <a:t> là một kỹ thuật phổ biến trong lập trình để quản lý và cung cấp các phụ thuộc cho các đối tượng. Ambient Context là một mẫu thiết kế (design pattern) liên quan đến DI, giúp quản lý các phụ thuộc một cách hiệu quả.</a:t>
            </a:r>
          </a:p>
          <a:p>
            <a:r>
              <a:rPr lang="vi-VN" b="1"/>
              <a:t>Advantages of the Ambient Context</a:t>
            </a:r>
          </a:p>
          <a:p>
            <a:pPr>
              <a:buFont typeface="+mj-lt"/>
              <a:buAutoNum type="arabicPeriod"/>
            </a:pPr>
            <a:r>
              <a:rPr lang="vi-VN" b="1"/>
              <a:t>Reusability of Dependencies</a:t>
            </a:r>
            <a:r>
              <a:rPr lang="vi-VN"/>
              <a:t>:</a:t>
            </a:r>
          </a:p>
          <a:p>
            <a:pPr marL="742950" lvl="1" indent="-285750">
              <a:buFont typeface="+mj-lt"/>
              <a:buAutoNum type="arabicPeriod"/>
            </a:pPr>
            <a:r>
              <a:rPr lang="vi-VN" b="1"/>
              <a:t>Frequent Use of Dependencies</a:t>
            </a:r>
            <a:r>
              <a:rPr lang="vi-VN"/>
              <a:t>: Khi một ứng dụng yêu cầu cùng một phụ thuộc nhiều lần trong quá trình thực thi, việc sử dụng Ambient Context giúp tiết kiệm công sức.</a:t>
            </a:r>
          </a:p>
          <a:p>
            <a:pPr marL="742950" lvl="1" indent="-285750">
              <a:buFont typeface="+mj-lt"/>
              <a:buAutoNum type="arabicPeriod"/>
            </a:pPr>
            <a:r>
              <a:rPr lang="vi-VN" b="1"/>
              <a:t>Static Accessor</a:t>
            </a:r>
            <a:r>
              <a:rPr lang="vi-VN"/>
              <a:t>: Với Ambient Context, chúng ta có thể sử dụng một accessor tĩnh để lấy phụ thuộc mà không cần phải inject lại nhiều lần.</a:t>
            </a:r>
          </a:p>
          <a:p>
            <a:pPr marL="742950" lvl="1" indent="-285750">
              <a:buFont typeface="+mj-lt"/>
              <a:buAutoNum type="arabicPeriod"/>
            </a:pPr>
            <a:r>
              <a:rPr lang="vi-VN" b="1"/>
              <a:t>DRY Principle</a:t>
            </a:r>
            <a:r>
              <a:rPr lang="vi-VN"/>
              <a:t>: Điều này không chỉ giảm bớt mã lặp lại mà còn tuân thủ nguyên tắc DRY (Don't Repeat Yourself), giúp mã nguồn gọn gàng và dễ bảo trì hơn.</a:t>
            </a:r>
          </a:p>
          <a:p>
            <a:pPr>
              <a:buFont typeface="+mj-lt"/>
              <a:buAutoNum type="arabicPeriod"/>
            </a:pPr>
            <a:r>
              <a:rPr lang="vi-VN" b="1"/>
              <a:t>Code Simplification</a:t>
            </a:r>
            <a:r>
              <a:rPr lang="vi-VN"/>
              <a:t>:</a:t>
            </a:r>
          </a:p>
          <a:p>
            <a:pPr marL="742950" lvl="1" indent="-285750">
              <a:buFont typeface="+mj-lt"/>
              <a:buAutoNum type="arabicPeriod"/>
            </a:pPr>
            <a:r>
              <a:rPr lang="vi-VN" b="1"/>
              <a:t>Ease of Access</a:t>
            </a:r>
            <a:r>
              <a:rPr lang="vi-VN"/>
              <a:t>: Ambient Context giúp đơn giản hóa mã nguồn bằng cách cung cấp một cách truy cập đơn giản và thống nhất cho các phụ thuộc cần thiết.</a:t>
            </a:r>
          </a:p>
          <a:p>
            <a:pPr marL="742950" lvl="1" indent="-285750">
              <a:buFont typeface="+mj-lt"/>
              <a:buAutoNum type="arabicPeriod"/>
            </a:pPr>
            <a:r>
              <a:rPr lang="vi-VN" b="1"/>
              <a:t>Reduced Boilerplate Code</a:t>
            </a:r>
            <a:r>
              <a:rPr lang="vi-VN"/>
              <a:t>: Giảm thiểu việc viết mã lặp lại cho việc inject các phụ thuộc.</a:t>
            </a:r>
          </a:p>
          <a:p>
            <a:r>
              <a:rPr lang="vi-VN" b="1"/>
              <a:t>Disadvantages of the Ambient Context</a:t>
            </a:r>
          </a:p>
          <a:p>
            <a:pPr>
              <a:buFont typeface="+mj-lt"/>
              <a:buAutoNum type="arabicPeriod"/>
            </a:pPr>
            <a:r>
              <a:rPr lang="vi-VN" b="1"/>
              <a:t>Complexity in Implementation</a:t>
            </a:r>
            <a:r>
              <a:rPr lang="vi-VN"/>
              <a:t>:</a:t>
            </a:r>
          </a:p>
          <a:p>
            <a:pPr marL="742950" lvl="1" indent="-285750">
              <a:buFont typeface="+mj-lt"/>
              <a:buAutoNum type="arabicPeriod"/>
            </a:pPr>
            <a:r>
              <a:rPr lang="vi-VN" b="1"/>
              <a:t>Implementation Difficulty</a:t>
            </a:r>
            <a:r>
              <a:rPr lang="vi-VN"/>
              <a:t>: Ambient Context không dễ để triển khai và cần sự chú ý cẩn thận khi sử dụng.</a:t>
            </a:r>
          </a:p>
          <a:p>
            <a:pPr marL="742950" lvl="1" indent="-285750">
              <a:buFont typeface="+mj-lt"/>
              <a:buAutoNum type="arabicPeriod"/>
            </a:pPr>
            <a:r>
              <a:rPr lang="vi-VN" b="1"/>
              <a:t>Code Understanding</a:t>
            </a:r>
            <a:r>
              <a:rPr lang="vi-VN"/>
              <a:t>: Khi nhìn vào một lớp, chúng ta không thể dễ dàng biết được liệu lớp đó có triển khai Ambient Context hay không.</a:t>
            </a:r>
          </a:p>
          <a:p>
            <a:pPr>
              <a:buFont typeface="+mj-lt"/>
              <a:buAutoNum type="arabicPeriod"/>
            </a:pPr>
            <a:r>
              <a:rPr lang="vi-VN" b="1"/>
              <a:t>Context-Sensitive Issues</a:t>
            </a:r>
            <a:r>
              <a:rPr lang="vi-VN"/>
              <a:t>:</a:t>
            </a:r>
          </a:p>
          <a:p>
            <a:pPr marL="742950" lvl="1" indent="-285750">
              <a:buFont typeface="+mj-lt"/>
              <a:buAutoNum type="arabicPeriod"/>
            </a:pPr>
            <a:r>
              <a:rPr lang="vi-VN" b="1"/>
              <a:t>Context Changes</a:t>
            </a:r>
            <a:r>
              <a:rPr lang="vi-VN"/>
              <a:t>: Nếu ngữ cảnh (context) thay đổi trong quá trình thực thi, kết quả sẽ khác nhau, dẫn đến các hiệu ứng phụ không mong muốn.</a:t>
            </a:r>
          </a:p>
          <a:p>
            <a:pPr marL="742950" lvl="1" indent="-285750">
              <a:buFont typeface="+mj-lt"/>
              <a:buAutoNum type="arabicPeriod"/>
            </a:pPr>
            <a:r>
              <a:rPr lang="vi-VN" b="1"/>
              <a:t>Side Effects</a:t>
            </a:r>
            <a:r>
              <a:rPr lang="vi-VN"/>
              <a:t>: Các thay đổi trong ngữ cảnh giữa các lần thực thi có thể gây ra các vấn đề khó lường, làm cho việc debug và bảo trì trở nên phức tạp hơn.</a:t>
            </a:r>
          </a:p>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58</a:t>
            </a:fld>
            <a:endParaRPr lang="en-US"/>
          </a:p>
        </p:txBody>
      </p:sp>
    </p:spTree>
    <p:extLst>
      <p:ext uri="{BB962C8B-B14F-4D97-AF65-F5344CB8AC3E}">
        <p14:creationId xmlns:p14="http://schemas.microsoft.com/office/powerpoint/2010/main" val="3489933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TextEdit="1"/>
          </p:cNvSpPr>
          <p:nvPr>
            <p:ph type="sldImg"/>
          </p:nvPr>
        </p:nvSpPr>
        <p:spPr bwMode="auto">
          <a:noFill/>
          <a:ln>
            <a:solidFill>
              <a:srgbClr val="000000"/>
            </a:solidFill>
            <a:miter lim="800000"/>
            <a:headEnd/>
            <a:tailEnd/>
          </a:ln>
        </p:spPr>
      </p:sp>
      <p:sp>
        <p:nvSpPr>
          <p:cNvPr id="17411"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Các nguyên tắc này cùng nhau tạo nên một tập hợp các nguyên tắc thiết kế phần mềm linh hoạt và có khả năng mở rộng, giúp tạo ra các hệ thống phần mềm dễ dàng bảo trì, tái sử dụng và mở rộng. Ngoài ra, SOLID cũng giúp cải thiện tính linh hoạt và độ tin cậy của mã nguồn.</a:t>
            </a:r>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a:t>
            </a:fld>
            <a:endParaRPr lang="en-US"/>
          </a:p>
        </p:txBody>
      </p:sp>
    </p:spTree>
    <p:extLst>
      <p:ext uri="{BB962C8B-B14F-4D97-AF65-F5344CB8AC3E}">
        <p14:creationId xmlns:p14="http://schemas.microsoft.com/office/powerpoint/2010/main" val="516163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solidFill>
                  <a:srgbClr val="374151"/>
                </a:solidFill>
                <a:effectLst/>
                <a:latin typeface="Söhne"/>
              </a:rPr>
              <a:t>S - Single Responsibility Principle (Nguyên tắc trách nhiệm đơn)</a:t>
            </a:r>
          </a:p>
          <a:p>
            <a:pPr algn="l">
              <a:buFont typeface="Arial" panose="020B0604020202020204" pitchFamily="34" charset="0"/>
              <a:buChar char="•"/>
            </a:pPr>
            <a:r>
              <a:rPr lang="vi-VN" b="0" i="0">
                <a:solidFill>
                  <a:srgbClr val="374151"/>
                </a:solidFill>
                <a:effectLst/>
                <a:latin typeface="Söhne"/>
              </a:rPr>
              <a:t>O - Open/Closed Principle (Nguyên tắc đóng mở)</a:t>
            </a:r>
          </a:p>
          <a:p>
            <a:pPr algn="l">
              <a:buFont typeface="Arial" panose="020B0604020202020204" pitchFamily="34" charset="0"/>
              <a:buChar char="•"/>
            </a:pPr>
            <a:r>
              <a:rPr lang="vi-VN" b="0" i="0">
                <a:solidFill>
                  <a:srgbClr val="374151"/>
                </a:solidFill>
                <a:effectLst/>
                <a:latin typeface="Söhne"/>
              </a:rPr>
              <a:t>L - Liskov Substitution Principle (Nguyên tắc thay thế Liskov)</a:t>
            </a:r>
          </a:p>
          <a:p>
            <a:pPr algn="l">
              <a:buFont typeface="Arial" panose="020B0604020202020204" pitchFamily="34" charset="0"/>
              <a:buChar char="•"/>
            </a:pPr>
            <a:r>
              <a:rPr lang="vi-VN" b="0" i="0">
                <a:solidFill>
                  <a:srgbClr val="374151"/>
                </a:solidFill>
                <a:effectLst/>
                <a:latin typeface="Söhne"/>
              </a:rPr>
              <a:t>I - Interface Segregation Principle (Nguyên tắc phân chia giao diện)</a:t>
            </a:r>
          </a:p>
          <a:p>
            <a:pPr algn="l">
              <a:buFont typeface="Arial" panose="020B0604020202020204" pitchFamily="34" charset="0"/>
              <a:buChar char="•"/>
            </a:pPr>
            <a:r>
              <a:rPr lang="vi-VN" b="0" i="0">
                <a:solidFill>
                  <a:srgbClr val="374151"/>
                </a:solidFill>
                <a:effectLst/>
                <a:latin typeface="Söhne"/>
              </a:rPr>
              <a:t>D - Dependency Inversion Principle (Nguyên tắc đảo ngược sự phụ thuộc)</a:t>
            </a:r>
          </a:p>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a:t>
            </a:fld>
            <a:endParaRPr lang="en-US"/>
          </a:p>
        </p:txBody>
      </p:sp>
    </p:spTree>
    <p:extLst>
      <p:ext uri="{BB962C8B-B14F-4D97-AF65-F5344CB8AC3E}">
        <p14:creationId xmlns:p14="http://schemas.microsoft.com/office/powerpoint/2010/main" val="58230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a:solidFill>
                  <a:srgbClr val="374151"/>
                </a:solidFill>
                <a:effectLst/>
                <a:latin typeface="Söhne"/>
              </a:rPr>
              <a:t>Một class hoặc module nên chỉ chịu trách nhiệm duy nhất về một nhiệm vụ cụ thể. Điều này giúp tăng tính tái sử dụng và dễ bảo trì, vì mỗi lớp chỉ quản lý một phần logic duy nhất.</a:t>
            </a:r>
          </a:p>
          <a:p>
            <a:pPr marL="171450" indent="-171450">
              <a:buFontTx/>
              <a:buChar char="-"/>
            </a:pPr>
            <a:r>
              <a:rPr lang="vi-VN" b="0" i="0">
                <a:solidFill>
                  <a:srgbClr val="374151"/>
                </a:solidFill>
                <a:effectLst/>
                <a:latin typeface="Söhne"/>
              </a:rPr>
              <a:t>Một class nên được thiết kế sao cho nó mở rộng được (có thể thêm tính năng mới) nhưng đóng lại để sửa đổi (không cần phải sửa code hiện tại). Điều này đảm bảo tính linh hoạt của hệ thống.</a:t>
            </a:r>
            <a:endParaRPr lang="en-US" b="0" i="0">
              <a:solidFill>
                <a:srgbClr val="374151"/>
              </a:solidFill>
              <a:effectLst/>
              <a:latin typeface="Söhne"/>
            </a:endParaRPr>
          </a:p>
          <a:p>
            <a:pPr marL="171450" indent="-171450">
              <a:buFontTx/>
              <a:buChar char="-"/>
            </a:pPr>
            <a:r>
              <a:rPr lang="vi-VN" b="0" i="0">
                <a:solidFill>
                  <a:srgbClr val="374151"/>
                </a:solidFill>
                <a:effectLst/>
                <a:latin typeface="Söhne"/>
              </a:rPr>
              <a:t>Đối tượng của lớp con phải có thể thay thế được đối tượng của lớp cha mà không làm thay đổi tính đúng đắn của chương trình. Nguyên tắc này đảm bảo tính đúng đắn và kiểm soát hành vi của hệ thống khi kế thừa.</a:t>
            </a:r>
            <a:endParaRPr lang="en-US" b="0" i="0">
              <a:solidFill>
                <a:srgbClr val="374151"/>
              </a:solidFill>
              <a:effectLst/>
              <a:latin typeface="Söhne"/>
            </a:endParaRPr>
          </a:p>
          <a:p>
            <a:pPr marL="171450" indent="-171450">
              <a:buFontTx/>
              <a:buChar char="-"/>
            </a:pPr>
            <a:r>
              <a:rPr lang="vi-VN" b="0" i="0">
                <a:solidFill>
                  <a:srgbClr val="374151"/>
                </a:solidFill>
                <a:effectLst/>
                <a:latin typeface="Söhne"/>
              </a:rPr>
              <a:t>Không nên đưa ra một interface quá toàn diện, nhưng nên tách riêng các chức năng và yêu cầu vào các interface khác nhau. Nguyên tắc này giúp giảm sự phụ thuộc giữa các lớp và cải thiện tính linh hoạt.</a:t>
            </a:r>
            <a:endParaRPr lang="en-US" b="0" i="0">
              <a:solidFill>
                <a:srgbClr val="374151"/>
              </a:solidFill>
              <a:effectLst/>
              <a:latin typeface="Söhne"/>
            </a:endParaRPr>
          </a:p>
          <a:p>
            <a:pPr marL="171450" indent="-171450">
              <a:buFontTx/>
              <a:buChar char="-"/>
            </a:pPr>
            <a:r>
              <a:rPr lang="vi-VN" b="0" i="0">
                <a:solidFill>
                  <a:srgbClr val="374151"/>
                </a:solidFill>
                <a:effectLst/>
                <a:latin typeface="Söhne"/>
              </a:rPr>
              <a:t>Module cao hơn không nên phụ thuộc vào module thấp hơn, cả hai nên phụ thuộc vào abstraction. Nguyên tắc này giúp giảm sự phụ thuộc giữa các lớp và giúp dễ dàng thay đổi implemention của abstraction.</a:t>
            </a:r>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6</a:t>
            </a:fld>
            <a:endParaRPr lang="en-US"/>
          </a:p>
        </p:txBody>
      </p:sp>
    </p:spTree>
    <p:extLst>
      <p:ext uri="{BB962C8B-B14F-4D97-AF65-F5344CB8AC3E}">
        <p14:creationId xmlns:p14="http://schemas.microsoft.com/office/powerpoint/2010/main" val="3766499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10</a:t>
            </a:fld>
            <a:endParaRPr lang="en-US"/>
          </a:p>
        </p:txBody>
      </p:sp>
    </p:spTree>
    <p:extLst>
      <p:ext uri="{BB962C8B-B14F-4D97-AF65-F5344CB8AC3E}">
        <p14:creationId xmlns:p14="http://schemas.microsoft.com/office/powerpoint/2010/main" val="416401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11</a:t>
            </a:fld>
            <a:endParaRPr lang="en-US"/>
          </a:p>
        </p:txBody>
      </p:sp>
    </p:spTree>
    <p:extLst>
      <p:ext uri="{BB962C8B-B14F-4D97-AF65-F5344CB8AC3E}">
        <p14:creationId xmlns:p14="http://schemas.microsoft.com/office/powerpoint/2010/main" val="3735679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12</a:t>
            </a:fld>
            <a:endParaRPr lang="en-US"/>
          </a:p>
        </p:txBody>
      </p:sp>
    </p:spTree>
    <p:extLst>
      <p:ext uri="{BB962C8B-B14F-4D97-AF65-F5344CB8AC3E}">
        <p14:creationId xmlns:p14="http://schemas.microsoft.com/office/powerpoint/2010/main" val="1284120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88598"/>
            <a:ext cx="9144000" cy="1521364"/>
          </a:xfrm>
          <a:solidFill>
            <a:schemeClr val="accent2"/>
          </a:solidFill>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2274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extBox 9"/>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pic>
        <p:nvPicPr>
          <p:cNvPr id="9" name="Picture 2" descr="NET Exceptions - System.Data.ObjectNotFoundException">
            <a:extLst>
              <a:ext uri="{FF2B5EF4-FFF2-40B4-BE49-F238E27FC236}">
                <a16:creationId xmlns:a16="http://schemas.microsoft.com/office/drawing/2014/main" id="{0E34F79C-EF24-43DE-BD57-B4D9A321B70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5EF305-BAB1-44E1-AE02-790558DC9B0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7668" b="15908"/>
          <a:stretch/>
        </p:blipFill>
        <p:spPr>
          <a:xfrm>
            <a:off x="365479" y="2718"/>
            <a:ext cx="1158521" cy="597159"/>
          </a:xfrm>
          <a:prstGeom prst="rect">
            <a:avLst/>
          </a:prstGeom>
        </p:spPr>
      </p:pic>
    </p:spTree>
    <p:extLst>
      <p:ext uri="{BB962C8B-B14F-4D97-AF65-F5344CB8AC3E}">
        <p14:creationId xmlns:p14="http://schemas.microsoft.com/office/powerpoint/2010/main" val="120955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414C8F-3CFE-44B4-89F8-C659E998D398}" type="datetime1">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220443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AC03C-5900-4E12-A645-6AFB6C5C4596}" type="datetime1">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82559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extBox 7"/>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sp>
        <p:nvSpPr>
          <p:cNvPr id="2" name="Title 1"/>
          <p:cNvSpPr>
            <a:spLocks noGrp="1"/>
          </p:cNvSpPr>
          <p:nvPr>
            <p:ph type="title"/>
          </p:nvPr>
        </p:nvSpPr>
        <p:spPr>
          <a:xfrm>
            <a:off x="838200" y="620209"/>
            <a:ext cx="10515600" cy="575433"/>
          </a:xfrm>
          <a:solidFill>
            <a:schemeClr val="bg1"/>
          </a:solidFill>
        </p:spPr>
        <p:txBody>
          <a:bodyPr/>
          <a:lstStyle/>
          <a:p>
            <a:r>
              <a:rPr lang="en-US" dirty="0"/>
              <a:t>Click to edit Master title style</a:t>
            </a:r>
          </a:p>
        </p:txBody>
      </p:sp>
      <p:sp>
        <p:nvSpPr>
          <p:cNvPr id="3" name="Content Placeholder 2"/>
          <p:cNvSpPr>
            <a:spLocks noGrp="1"/>
          </p:cNvSpPr>
          <p:nvPr>
            <p:ph idx="1"/>
          </p:nvPr>
        </p:nvSpPr>
        <p:spPr>
          <a:xfrm>
            <a:off x="838200" y="1535811"/>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8069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6" name="Slide Number Placeholder 5"/>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a:t>
            </a:fld>
            <a:endParaRPr lang="en-US" dirty="0"/>
          </a:p>
        </p:txBody>
      </p:sp>
      <p:sp>
        <p:nvSpPr>
          <p:cNvPr id="13" name="TextBox 12"/>
          <p:cNvSpPr txBox="1"/>
          <p:nvPr userDrawn="1"/>
        </p:nvSpPr>
        <p:spPr>
          <a:xfrm>
            <a:off x="1" y="600803"/>
            <a:ext cx="207390" cy="973473"/>
          </a:xfrm>
          <a:prstGeom prst="rect">
            <a:avLst/>
          </a:prstGeom>
          <a:solidFill>
            <a:srgbClr val="F4AF80"/>
          </a:solidFill>
        </p:spPr>
        <p:txBody>
          <a:bodyPr wrap="square" rtlCol="0">
            <a:spAutoFit/>
          </a:bodyPr>
          <a:lstStyle/>
          <a:p>
            <a:endParaRPr lang="en-US"/>
          </a:p>
        </p:txBody>
      </p:sp>
      <p:pic>
        <p:nvPicPr>
          <p:cNvPr id="10" name="Picture 2" descr="NET Exceptions - System.Data.ObjectNotFoundException">
            <a:extLst>
              <a:ext uri="{FF2B5EF4-FFF2-40B4-BE49-F238E27FC236}">
                <a16:creationId xmlns:a16="http://schemas.microsoft.com/office/drawing/2014/main" id="{3B7C805C-C49E-470D-A3F6-88B774BFE7A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A37717E-18F2-425D-87D0-8D26D5BFA6D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7668" b="15908"/>
          <a:stretch/>
        </p:blipFill>
        <p:spPr>
          <a:xfrm>
            <a:off x="365479" y="2718"/>
            <a:ext cx="1158521" cy="597159"/>
          </a:xfrm>
          <a:prstGeom prst="rect">
            <a:avLst/>
          </a:prstGeom>
        </p:spPr>
      </p:pic>
    </p:spTree>
    <p:extLst>
      <p:ext uri="{BB962C8B-B14F-4D97-AF65-F5344CB8AC3E}">
        <p14:creationId xmlns:p14="http://schemas.microsoft.com/office/powerpoint/2010/main" val="2362227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1B290-3044-40C7-AA46-9B0CCEDB6684}" type="datetime1">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990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BA51A4-3D8F-4464-8762-2F11075995B0}" type="datetime1">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4101125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9A75F2-1863-4BCF-AC90-7D654EE5EB9B}" type="datetime1">
              <a:rPr lang="en-US" smtClean="0"/>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93305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B88147-667F-48AF-BB78-925C77FB1ED5}" type="datetime1">
              <a:rPr lang="en-US" smtClean="0"/>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62313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F7447-14DD-4ED9-9DC3-53E53412F13F}" type="datetime1">
              <a:rPr lang="en-US" smtClean="0"/>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32044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B989FD-A8A7-4EF7-934B-4294CDFB4341}" type="datetime1">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1511075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BA8CCC-DE58-4D83-99E0-7A1DE88915B5}" type="datetime1">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241177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22FEAF-88BC-4AD8-A38B-DFC1FEA4C83E}" type="datetime1">
              <a:rPr lang="en-US" smtClean="0"/>
              <a:t>6/5/2024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91216-F62E-4FB8-B968-3BF60F6CBEA2}" type="slidenum">
              <a:rPr lang="en-US" smtClean="0"/>
              <a:t>‹#›</a:t>
            </a:fld>
            <a:endParaRPr lang="en-US"/>
          </a:p>
        </p:txBody>
      </p:sp>
    </p:spTree>
    <p:extLst>
      <p:ext uri="{BB962C8B-B14F-4D97-AF65-F5344CB8AC3E}">
        <p14:creationId xmlns:p14="http://schemas.microsoft.com/office/powerpoint/2010/main" val="130478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1446" y="2241458"/>
            <a:ext cx="11174088"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Dependency Injection in .NET</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5391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Single Responsibility Principle Demo</a:t>
            </a:r>
            <a:endParaRPr lang="en-US" sz="4000" b="1" dirty="0"/>
          </a:p>
        </p:txBody>
      </p:sp>
      <p:grpSp>
        <p:nvGrpSpPr>
          <p:cNvPr id="31" name="Group 30">
            <a:extLst>
              <a:ext uri="{FF2B5EF4-FFF2-40B4-BE49-F238E27FC236}">
                <a16:creationId xmlns:a16="http://schemas.microsoft.com/office/drawing/2014/main" id="{B7B9DCD2-58FD-499D-B361-9E64C1C18CBE}"/>
              </a:ext>
            </a:extLst>
          </p:cNvPr>
          <p:cNvGrpSpPr/>
          <p:nvPr/>
        </p:nvGrpSpPr>
        <p:grpSpPr>
          <a:xfrm>
            <a:off x="484567" y="1666559"/>
            <a:ext cx="10759506" cy="4682379"/>
            <a:chOff x="484567" y="1676391"/>
            <a:chExt cx="10759506" cy="4682379"/>
          </a:xfrm>
        </p:grpSpPr>
        <p:pic>
          <p:nvPicPr>
            <p:cNvPr id="5" name="Picture 4">
              <a:extLst>
                <a:ext uri="{FF2B5EF4-FFF2-40B4-BE49-F238E27FC236}">
                  <a16:creationId xmlns:a16="http://schemas.microsoft.com/office/drawing/2014/main" id="{5CF22063-E9E2-497D-8B77-4A4F6D39DFE9}"/>
                </a:ext>
              </a:extLst>
            </p:cNvPr>
            <p:cNvPicPr>
              <a:picLocks noChangeAspect="1"/>
            </p:cNvPicPr>
            <p:nvPr/>
          </p:nvPicPr>
          <p:blipFill>
            <a:blip r:embed="rId3"/>
            <a:stretch>
              <a:fillRect/>
            </a:stretch>
          </p:blipFill>
          <p:spPr>
            <a:xfrm>
              <a:off x="7297661" y="1676391"/>
              <a:ext cx="3203187" cy="2101740"/>
            </a:xfrm>
            <a:prstGeom prst="rect">
              <a:avLst/>
            </a:prstGeom>
          </p:spPr>
        </p:pic>
        <p:sp>
          <p:nvSpPr>
            <p:cNvPr id="10" name="TextBox 9">
              <a:extLst>
                <a:ext uri="{FF2B5EF4-FFF2-40B4-BE49-F238E27FC236}">
                  <a16:creationId xmlns:a16="http://schemas.microsoft.com/office/drawing/2014/main" id="{6CA7173F-0687-4A8D-8AFE-F7CEDAE87186}"/>
                </a:ext>
              </a:extLst>
            </p:cNvPr>
            <p:cNvSpPr txBox="1"/>
            <p:nvPr/>
          </p:nvSpPr>
          <p:spPr>
            <a:xfrm>
              <a:off x="484567" y="1676391"/>
              <a:ext cx="5063613" cy="2677656"/>
            </a:xfrm>
            <a:prstGeom prst="rect">
              <a:avLst/>
            </a:prstGeom>
            <a:noFill/>
            <a:ln w="12700">
              <a:solidFill>
                <a:schemeClr val="accent1"/>
              </a:solidFill>
            </a:ln>
          </p:spPr>
          <p:txBody>
            <a:bodyPr wrap="square">
              <a:spAutoFit/>
            </a:bodyPr>
            <a:lstStyle/>
            <a:p>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"Mastering C# and .NET Programming"</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"Author"</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"Marino Posadas"</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"Price"</a:t>
              </a:r>
              <a:r>
                <a:rPr lang="en-US" sz="1400">
                  <a:solidFill>
                    <a:srgbClr val="000000"/>
                  </a:solidFill>
                  <a:latin typeface="Consolas" panose="020B0609020204030204" pitchFamily="49" charset="0"/>
                </a:rPr>
                <a:t>: 49.89</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"F# Programming"</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"Author"</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"Apress"</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"Price"</a:t>
              </a:r>
              <a:r>
                <a:rPr lang="en-US" sz="1400">
                  <a:solidFill>
                    <a:srgbClr val="000000"/>
                  </a:solidFill>
                  <a:latin typeface="Consolas" panose="020B0609020204030204" pitchFamily="49" charset="0"/>
                </a:rPr>
                <a:t>: 33.91</a:t>
              </a:r>
            </a:p>
            <a:p>
              <a:r>
                <a:rPr lang="en-US" sz="1400">
                  <a:solidFill>
                    <a:srgbClr val="000000"/>
                  </a:solidFill>
                  <a:latin typeface="Consolas" panose="020B0609020204030204" pitchFamily="49" charset="0"/>
                </a:rPr>
                <a:t>  } </a:t>
              </a:r>
            </a:p>
            <a:p>
              <a:r>
                <a:rPr lang="en-US" sz="1400">
                  <a:solidFill>
                    <a:srgbClr val="000000"/>
                  </a:solidFill>
                  <a:latin typeface="Consolas" panose="020B0609020204030204" pitchFamily="49" charset="0"/>
                </a:rPr>
                <a:t>]</a:t>
              </a:r>
            </a:p>
          </p:txBody>
        </p:sp>
        <p:pic>
          <p:nvPicPr>
            <p:cNvPr id="11" name="Picture 10">
              <a:extLst>
                <a:ext uri="{FF2B5EF4-FFF2-40B4-BE49-F238E27FC236}">
                  <a16:creationId xmlns:a16="http://schemas.microsoft.com/office/drawing/2014/main" id="{78BD9203-B190-46FA-9226-00DD8013A388}"/>
                </a:ext>
              </a:extLst>
            </p:cNvPr>
            <p:cNvPicPr>
              <a:picLocks noChangeAspect="1"/>
            </p:cNvPicPr>
            <p:nvPr/>
          </p:nvPicPr>
          <p:blipFill>
            <a:blip r:embed="rId4"/>
            <a:stretch>
              <a:fillRect/>
            </a:stretch>
          </p:blipFill>
          <p:spPr>
            <a:xfrm>
              <a:off x="1167452" y="4709767"/>
              <a:ext cx="3554160" cy="1649003"/>
            </a:xfrm>
            <a:prstGeom prst="rect">
              <a:avLst/>
            </a:prstGeom>
            <a:ln w="12700">
              <a:solidFill>
                <a:srgbClr val="0070C0"/>
              </a:solidFill>
            </a:ln>
          </p:spPr>
        </p:pic>
        <p:pic>
          <p:nvPicPr>
            <p:cNvPr id="16" name="Picture 15">
              <a:extLst>
                <a:ext uri="{FF2B5EF4-FFF2-40B4-BE49-F238E27FC236}">
                  <a16:creationId xmlns:a16="http://schemas.microsoft.com/office/drawing/2014/main" id="{DB2DDAEE-E6C2-49E4-8948-21FA09A49E64}"/>
                </a:ext>
              </a:extLst>
            </p:cNvPr>
            <p:cNvPicPr>
              <a:picLocks noChangeAspect="1"/>
            </p:cNvPicPr>
            <p:nvPr/>
          </p:nvPicPr>
          <p:blipFill>
            <a:blip r:embed="rId5"/>
            <a:stretch>
              <a:fillRect/>
            </a:stretch>
          </p:blipFill>
          <p:spPr>
            <a:xfrm>
              <a:off x="7513974" y="4709767"/>
              <a:ext cx="3730099" cy="1649003"/>
            </a:xfrm>
            <a:prstGeom prst="rect">
              <a:avLst/>
            </a:prstGeom>
            <a:ln w="12700">
              <a:solidFill>
                <a:srgbClr val="0070C0"/>
              </a:solidFill>
            </a:ln>
          </p:spPr>
        </p:pic>
        <p:cxnSp>
          <p:nvCxnSpPr>
            <p:cNvPr id="18" name="Straight Arrow Connector 17">
              <a:extLst>
                <a:ext uri="{FF2B5EF4-FFF2-40B4-BE49-F238E27FC236}">
                  <a16:creationId xmlns:a16="http://schemas.microsoft.com/office/drawing/2014/main" id="{6FF5DADA-697E-4D09-A6DF-A3029EF1CAF5}"/>
                </a:ext>
              </a:extLst>
            </p:cNvPr>
            <p:cNvCxnSpPr>
              <a:cxnSpLocks/>
            </p:cNvCxnSpPr>
            <p:nvPr/>
          </p:nvCxnSpPr>
          <p:spPr>
            <a:xfrm flipH="1">
              <a:off x="5548180" y="2595715"/>
              <a:ext cx="2671586"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99FD6A0-5835-4012-A259-1D9F1754FA0C}"/>
                </a:ext>
              </a:extLst>
            </p:cNvPr>
            <p:cNvCxnSpPr>
              <a:cxnSpLocks/>
            </p:cNvCxnSpPr>
            <p:nvPr/>
          </p:nvCxnSpPr>
          <p:spPr>
            <a:xfrm flipH="1">
              <a:off x="4721612" y="3391295"/>
              <a:ext cx="3498153" cy="134370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6468BC-5458-4E87-8D4D-A5B5D72ABFF4}"/>
                </a:ext>
              </a:extLst>
            </p:cNvPr>
            <p:cNvCxnSpPr>
              <a:cxnSpLocks/>
            </p:cNvCxnSpPr>
            <p:nvPr/>
          </p:nvCxnSpPr>
          <p:spPr>
            <a:xfrm>
              <a:off x="9084385" y="3185063"/>
              <a:ext cx="1534454" cy="152470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Oval 31">
            <a:extLst>
              <a:ext uri="{FF2B5EF4-FFF2-40B4-BE49-F238E27FC236}">
                <a16:creationId xmlns:a16="http://schemas.microsoft.com/office/drawing/2014/main" id="{F004E9D3-A42C-462E-AC11-CD3C85D31301}"/>
              </a:ext>
            </a:extLst>
          </p:cNvPr>
          <p:cNvSpPr/>
          <p:nvPr/>
        </p:nvSpPr>
        <p:spPr>
          <a:xfrm>
            <a:off x="6615892" y="2091018"/>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1</a:t>
            </a:r>
          </a:p>
        </p:txBody>
      </p:sp>
      <p:sp>
        <p:nvSpPr>
          <p:cNvPr id="33" name="Oval 32">
            <a:extLst>
              <a:ext uri="{FF2B5EF4-FFF2-40B4-BE49-F238E27FC236}">
                <a16:creationId xmlns:a16="http://schemas.microsoft.com/office/drawing/2014/main" id="{0E7D7125-ABF7-4FD8-84A2-6EA54367A18C}"/>
              </a:ext>
            </a:extLst>
          </p:cNvPr>
          <p:cNvSpPr/>
          <p:nvPr/>
        </p:nvSpPr>
        <p:spPr>
          <a:xfrm>
            <a:off x="6103399" y="3598558"/>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2</a:t>
            </a:r>
          </a:p>
        </p:txBody>
      </p:sp>
      <p:sp>
        <p:nvSpPr>
          <p:cNvPr id="34" name="Oval 33">
            <a:extLst>
              <a:ext uri="{FF2B5EF4-FFF2-40B4-BE49-F238E27FC236}">
                <a16:creationId xmlns:a16="http://schemas.microsoft.com/office/drawing/2014/main" id="{E31A4ACF-D61F-4ED6-BF84-E351CBF33E09}"/>
              </a:ext>
            </a:extLst>
          </p:cNvPr>
          <p:cNvSpPr/>
          <p:nvPr/>
        </p:nvSpPr>
        <p:spPr>
          <a:xfrm>
            <a:off x="9884508" y="3606802"/>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3</a:t>
            </a:r>
          </a:p>
        </p:txBody>
      </p:sp>
    </p:spTree>
    <p:extLst>
      <p:ext uri="{BB962C8B-B14F-4D97-AF65-F5344CB8AC3E}">
        <p14:creationId xmlns:p14="http://schemas.microsoft.com/office/powerpoint/2010/main" val="2474950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Single Responsibility Principle Demo</a:t>
            </a:r>
            <a:endParaRPr lang="en-US" sz="4000" b="1" dirty="0"/>
          </a:p>
        </p:txBody>
      </p:sp>
      <p:pic>
        <p:nvPicPr>
          <p:cNvPr id="6" name="Picture 5">
            <a:extLst>
              <a:ext uri="{FF2B5EF4-FFF2-40B4-BE49-F238E27FC236}">
                <a16:creationId xmlns:a16="http://schemas.microsoft.com/office/drawing/2014/main" id="{2935A6C3-6F5B-4EBD-BC7F-51DD4C9F4244}"/>
              </a:ext>
            </a:extLst>
          </p:cNvPr>
          <p:cNvPicPr>
            <a:picLocks noChangeAspect="1"/>
          </p:cNvPicPr>
          <p:nvPr/>
        </p:nvPicPr>
        <p:blipFill>
          <a:blip r:embed="rId3"/>
          <a:stretch>
            <a:fillRect/>
          </a:stretch>
        </p:blipFill>
        <p:spPr>
          <a:xfrm>
            <a:off x="0" y="1577179"/>
            <a:ext cx="7496070" cy="4154037"/>
          </a:xfrm>
          <a:prstGeom prst="rect">
            <a:avLst/>
          </a:prstGeom>
        </p:spPr>
      </p:pic>
      <p:pic>
        <p:nvPicPr>
          <p:cNvPr id="14" name="Picture 13">
            <a:extLst>
              <a:ext uri="{FF2B5EF4-FFF2-40B4-BE49-F238E27FC236}">
                <a16:creationId xmlns:a16="http://schemas.microsoft.com/office/drawing/2014/main" id="{087F39A4-1E4B-4BB1-A72F-12EDF14BA306}"/>
              </a:ext>
            </a:extLst>
          </p:cNvPr>
          <p:cNvPicPr>
            <a:picLocks noChangeAspect="1"/>
          </p:cNvPicPr>
          <p:nvPr/>
        </p:nvPicPr>
        <p:blipFill>
          <a:blip r:embed="rId4"/>
          <a:stretch>
            <a:fillRect/>
          </a:stretch>
        </p:blipFill>
        <p:spPr>
          <a:xfrm>
            <a:off x="5806667" y="4978117"/>
            <a:ext cx="6329422" cy="1466870"/>
          </a:xfrm>
          <a:prstGeom prst="rect">
            <a:avLst/>
          </a:prstGeom>
        </p:spPr>
      </p:pic>
      <p:sp>
        <p:nvSpPr>
          <p:cNvPr id="16" name="Oval 15">
            <a:extLst>
              <a:ext uri="{FF2B5EF4-FFF2-40B4-BE49-F238E27FC236}">
                <a16:creationId xmlns:a16="http://schemas.microsoft.com/office/drawing/2014/main" id="{DFF308B6-E866-4863-A139-423B0DB17802}"/>
              </a:ext>
            </a:extLst>
          </p:cNvPr>
          <p:cNvSpPr/>
          <p:nvPr/>
        </p:nvSpPr>
        <p:spPr>
          <a:xfrm>
            <a:off x="5538426" y="2368495"/>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5</a:t>
            </a:r>
          </a:p>
        </p:txBody>
      </p:sp>
      <p:cxnSp>
        <p:nvCxnSpPr>
          <p:cNvPr id="18" name="Straight Arrow Connector 17">
            <a:extLst>
              <a:ext uri="{FF2B5EF4-FFF2-40B4-BE49-F238E27FC236}">
                <a16:creationId xmlns:a16="http://schemas.microsoft.com/office/drawing/2014/main" id="{C9FE5C67-15F6-4CB6-B60C-26958829962D}"/>
              </a:ext>
            </a:extLst>
          </p:cNvPr>
          <p:cNvCxnSpPr>
            <a:cxnSpLocks/>
          </p:cNvCxnSpPr>
          <p:nvPr/>
        </p:nvCxnSpPr>
        <p:spPr>
          <a:xfrm flipH="1">
            <a:off x="4685384" y="2648394"/>
            <a:ext cx="2129899" cy="40612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2AE3A3-3D6B-447B-A60B-CA097E89EC8D}"/>
              </a:ext>
            </a:extLst>
          </p:cNvPr>
          <p:cNvCxnSpPr>
            <a:cxnSpLocks/>
          </p:cNvCxnSpPr>
          <p:nvPr/>
        </p:nvCxnSpPr>
        <p:spPr>
          <a:xfrm flipH="1">
            <a:off x="1730477" y="1783404"/>
            <a:ext cx="1616379" cy="32069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650EF532-B41C-4B44-9817-DBE82A02CE85}"/>
              </a:ext>
            </a:extLst>
          </p:cNvPr>
          <p:cNvGrpSpPr/>
          <p:nvPr/>
        </p:nvGrpSpPr>
        <p:grpSpPr>
          <a:xfrm>
            <a:off x="9084184" y="3880489"/>
            <a:ext cx="1898447" cy="1061915"/>
            <a:chOff x="9084184" y="3880489"/>
            <a:chExt cx="1898447" cy="1061915"/>
          </a:xfrm>
        </p:grpSpPr>
        <p:sp>
          <p:nvSpPr>
            <p:cNvPr id="17" name="Oval 16">
              <a:extLst>
                <a:ext uri="{FF2B5EF4-FFF2-40B4-BE49-F238E27FC236}">
                  <a16:creationId xmlns:a16="http://schemas.microsoft.com/office/drawing/2014/main" id="{DBE35E75-593C-482A-9B8A-F59199E4510E}"/>
                </a:ext>
              </a:extLst>
            </p:cNvPr>
            <p:cNvSpPr/>
            <p:nvPr/>
          </p:nvSpPr>
          <p:spPr>
            <a:xfrm>
              <a:off x="10519298" y="3880489"/>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6</a:t>
              </a:r>
            </a:p>
          </p:txBody>
        </p:sp>
        <p:cxnSp>
          <p:nvCxnSpPr>
            <p:cNvPr id="21" name="Straight Arrow Connector 20">
              <a:extLst>
                <a:ext uri="{FF2B5EF4-FFF2-40B4-BE49-F238E27FC236}">
                  <a16:creationId xmlns:a16="http://schemas.microsoft.com/office/drawing/2014/main" id="{10F919FC-2D37-43F2-8B11-CB576A81602C}"/>
                </a:ext>
              </a:extLst>
            </p:cNvPr>
            <p:cNvCxnSpPr>
              <a:cxnSpLocks/>
            </p:cNvCxnSpPr>
            <p:nvPr/>
          </p:nvCxnSpPr>
          <p:spPr>
            <a:xfrm flipH="1">
              <a:off x="9084184" y="4232787"/>
              <a:ext cx="1463790" cy="70961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B583FABA-05C9-49C8-B065-81526105319E}"/>
              </a:ext>
            </a:extLst>
          </p:cNvPr>
          <p:cNvSpPr/>
          <p:nvPr/>
        </p:nvSpPr>
        <p:spPr>
          <a:xfrm>
            <a:off x="6797980" y="2337226"/>
            <a:ext cx="1396180"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
        <p:nvSpPr>
          <p:cNvPr id="15" name="TextBox 14">
            <a:extLst>
              <a:ext uri="{FF2B5EF4-FFF2-40B4-BE49-F238E27FC236}">
                <a16:creationId xmlns:a16="http://schemas.microsoft.com/office/drawing/2014/main" id="{E6139105-62DE-4FF8-9BF9-D5E94D12779D}"/>
              </a:ext>
            </a:extLst>
          </p:cNvPr>
          <p:cNvSpPr txBox="1"/>
          <p:nvPr/>
        </p:nvSpPr>
        <p:spPr>
          <a:xfrm>
            <a:off x="3346856" y="1598738"/>
            <a:ext cx="4847304" cy="369332"/>
          </a:xfrm>
          <a:prstGeom prst="rect">
            <a:avLst/>
          </a:prstGeom>
          <a:noFill/>
          <a:ln w="12700">
            <a:solidFill>
              <a:schemeClr val="accent1"/>
            </a:solidFill>
          </a:ln>
        </p:spPr>
        <p:txBody>
          <a:bodyPr wrap="square">
            <a:spAutoFit/>
          </a:bodyPr>
          <a:lstStyle/>
          <a:p>
            <a:r>
              <a:rPr lang="en-US"/>
              <a:t>Install Newtonsoft.Json package from NuGet</a:t>
            </a:r>
          </a:p>
        </p:txBody>
      </p:sp>
      <p:sp>
        <p:nvSpPr>
          <p:cNvPr id="20" name="Oval 19">
            <a:extLst>
              <a:ext uri="{FF2B5EF4-FFF2-40B4-BE49-F238E27FC236}">
                <a16:creationId xmlns:a16="http://schemas.microsoft.com/office/drawing/2014/main" id="{FD828B47-134B-4E12-A648-BE2C2CD3B639}"/>
              </a:ext>
            </a:extLst>
          </p:cNvPr>
          <p:cNvSpPr/>
          <p:nvPr/>
        </p:nvSpPr>
        <p:spPr>
          <a:xfrm>
            <a:off x="2307000" y="1463693"/>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4</a:t>
            </a:r>
          </a:p>
        </p:txBody>
      </p:sp>
    </p:spTree>
    <p:extLst>
      <p:ext uri="{BB962C8B-B14F-4D97-AF65-F5344CB8AC3E}">
        <p14:creationId xmlns:p14="http://schemas.microsoft.com/office/powerpoint/2010/main" val="235893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Open/Closed Principle Demo</a:t>
            </a:r>
            <a:endParaRPr lang="en-US" sz="4000" b="1" dirty="0"/>
          </a:p>
        </p:txBody>
      </p:sp>
      <p:grpSp>
        <p:nvGrpSpPr>
          <p:cNvPr id="26" name="Group 25">
            <a:extLst>
              <a:ext uri="{FF2B5EF4-FFF2-40B4-BE49-F238E27FC236}">
                <a16:creationId xmlns:a16="http://schemas.microsoft.com/office/drawing/2014/main" id="{23169F31-AC8C-409E-8DC0-4535B7EC93F4}"/>
              </a:ext>
            </a:extLst>
          </p:cNvPr>
          <p:cNvGrpSpPr/>
          <p:nvPr/>
        </p:nvGrpSpPr>
        <p:grpSpPr>
          <a:xfrm>
            <a:off x="177984" y="1438453"/>
            <a:ext cx="11875360" cy="4992408"/>
            <a:chOff x="138401" y="1441496"/>
            <a:chExt cx="11875360" cy="4992408"/>
          </a:xfrm>
        </p:grpSpPr>
        <p:pic>
          <p:nvPicPr>
            <p:cNvPr id="5" name="Picture 4">
              <a:extLst>
                <a:ext uri="{FF2B5EF4-FFF2-40B4-BE49-F238E27FC236}">
                  <a16:creationId xmlns:a16="http://schemas.microsoft.com/office/drawing/2014/main" id="{93C7420B-8EA7-477D-8676-B298317CD1AF}"/>
                </a:ext>
              </a:extLst>
            </p:cNvPr>
            <p:cNvPicPr>
              <a:picLocks noChangeAspect="1"/>
            </p:cNvPicPr>
            <p:nvPr/>
          </p:nvPicPr>
          <p:blipFill>
            <a:blip r:embed="rId3"/>
            <a:stretch>
              <a:fillRect/>
            </a:stretch>
          </p:blipFill>
          <p:spPr>
            <a:xfrm>
              <a:off x="7978138" y="1441496"/>
              <a:ext cx="2530480" cy="2612108"/>
            </a:xfrm>
            <a:prstGeom prst="rect">
              <a:avLst/>
            </a:prstGeom>
          </p:spPr>
        </p:pic>
        <p:pic>
          <p:nvPicPr>
            <p:cNvPr id="7" name="Picture 6">
              <a:extLst>
                <a:ext uri="{FF2B5EF4-FFF2-40B4-BE49-F238E27FC236}">
                  <a16:creationId xmlns:a16="http://schemas.microsoft.com/office/drawing/2014/main" id="{7326DD8E-25CA-4AFE-8F9F-242B75F4DB6F}"/>
                </a:ext>
              </a:extLst>
            </p:cNvPr>
            <p:cNvPicPr>
              <a:picLocks noChangeAspect="1"/>
            </p:cNvPicPr>
            <p:nvPr/>
          </p:nvPicPr>
          <p:blipFill>
            <a:blip r:embed="rId4"/>
            <a:stretch>
              <a:fillRect/>
            </a:stretch>
          </p:blipFill>
          <p:spPr>
            <a:xfrm>
              <a:off x="138401" y="1470992"/>
              <a:ext cx="5200841" cy="2312902"/>
            </a:xfrm>
            <a:prstGeom prst="rect">
              <a:avLst/>
            </a:prstGeom>
          </p:spPr>
        </p:pic>
        <p:pic>
          <p:nvPicPr>
            <p:cNvPr id="11" name="Picture 10">
              <a:extLst>
                <a:ext uri="{FF2B5EF4-FFF2-40B4-BE49-F238E27FC236}">
                  <a16:creationId xmlns:a16="http://schemas.microsoft.com/office/drawing/2014/main" id="{FBEC0CCF-A73C-476D-956A-9161672D2D33}"/>
                </a:ext>
              </a:extLst>
            </p:cNvPr>
            <p:cNvPicPr>
              <a:picLocks noChangeAspect="1"/>
            </p:cNvPicPr>
            <p:nvPr/>
          </p:nvPicPr>
          <p:blipFill>
            <a:blip r:embed="rId5"/>
            <a:stretch>
              <a:fillRect/>
            </a:stretch>
          </p:blipFill>
          <p:spPr>
            <a:xfrm>
              <a:off x="138402" y="3821796"/>
              <a:ext cx="5200842" cy="2612108"/>
            </a:xfrm>
            <a:prstGeom prst="rect">
              <a:avLst/>
            </a:prstGeom>
            <a:ln w="12700">
              <a:solidFill>
                <a:srgbClr val="0070C0"/>
              </a:solidFill>
            </a:ln>
          </p:spPr>
        </p:pic>
        <p:pic>
          <p:nvPicPr>
            <p:cNvPr id="12" name="Picture 11">
              <a:extLst>
                <a:ext uri="{FF2B5EF4-FFF2-40B4-BE49-F238E27FC236}">
                  <a16:creationId xmlns:a16="http://schemas.microsoft.com/office/drawing/2014/main" id="{96B9A3E1-07EA-4A91-98ED-447D5159EF2A}"/>
                </a:ext>
              </a:extLst>
            </p:cNvPr>
            <p:cNvPicPr>
              <a:picLocks noChangeAspect="1"/>
            </p:cNvPicPr>
            <p:nvPr/>
          </p:nvPicPr>
          <p:blipFill>
            <a:blip r:embed="rId6"/>
            <a:stretch>
              <a:fillRect/>
            </a:stretch>
          </p:blipFill>
          <p:spPr>
            <a:xfrm>
              <a:off x="5566606" y="4726807"/>
              <a:ext cx="3076801" cy="1427526"/>
            </a:xfrm>
            <a:prstGeom prst="rect">
              <a:avLst/>
            </a:prstGeom>
            <a:ln w="12700">
              <a:solidFill>
                <a:srgbClr val="0070C0"/>
              </a:solidFill>
            </a:ln>
          </p:spPr>
        </p:pic>
        <p:pic>
          <p:nvPicPr>
            <p:cNvPr id="13" name="Picture 12">
              <a:extLst>
                <a:ext uri="{FF2B5EF4-FFF2-40B4-BE49-F238E27FC236}">
                  <a16:creationId xmlns:a16="http://schemas.microsoft.com/office/drawing/2014/main" id="{422D2427-EC05-4E29-AA63-8EBC2150474D}"/>
                </a:ext>
              </a:extLst>
            </p:cNvPr>
            <p:cNvPicPr>
              <a:picLocks noChangeAspect="1"/>
            </p:cNvPicPr>
            <p:nvPr/>
          </p:nvPicPr>
          <p:blipFill>
            <a:blip r:embed="rId7"/>
            <a:stretch>
              <a:fillRect/>
            </a:stretch>
          </p:blipFill>
          <p:spPr>
            <a:xfrm>
              <a:off x="8821610" y="4726807"/>
              <a:ext cx="3192151" cy="1411187"/>
            </a:xfrm>
            <a:prstGeom prst="rect">
              <a:avLst/>
            </a:prstGeom>
            <a:ln w="12700">
              <a:solidFill>
                <a:srgbClr val="0070C0"/>
              </a:solidFill>
            </a:ln>
          </p:spPr>
        </p:pic>
        <p:cxnSp>
          <p:nvCxnSpPr>
            <p:cNvPr id="14" name="Straight Arrow Connector 13">
              <a:extLst>
                <a:ext uri="{FF2B5EF4-FFF2-40B4-BE49-F238E27FC236}">
                  <a16:creationId xmlns:a16="http://schemas.microsoft.com/office/drawing/2014/main" id="{CC92E210-9B95-4EAF-9D8F-702578F3ECC1}"/>
                </a:ext>
              </a:extLst>
            </p:cNvPr>
            <p:cNvCxnSpPr>
              <a:cxnSpLocks/>
            </p:cNvCxnSpPr>
            <p:nvPr/>
          </p:nvCxnSpPr>
          <p:spPr>
            <a:xfrm flipH="1">
              <a:off x="5339242" y="2300748"/>
              <a:ext cx="343320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C038109-C7C1-4C66-801B-DD6EA6C82ECC}"/>
                </a:ext>
              </a:extLst>
            </p:cNvPr>
            <p:cNvCxnSpPr>
              <a:cxnSpLocks/>
            </p:cNvCxnSpPr>
            <p:nvPr/>
          </p:nvCxnSpPr>
          <p:spPr>
            <a:xfrm flipH="1">
              <a:off x="5339242" y="2497394"/>
              <a:ext cx="3433208" cy="155621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D9B49C-FF6C-41DD-B241-D932C6BB4078}"/>
                </a:ext>
              </a:extLst>
            </p:cNvPr>
            <p:cNvCxnSpPr>
              <a:cxnSpLocks/>
            </p:cNvCxnSpPr>
            <p:nvPr/>
          </p:nvCxnSpPr>
          <p:spPr>
            <a:xfrm flipH="1">
              <a:off x="6656440" y="3254477"/>
              <a:ext cx="2116010" cy="147233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F23633C-6DC6-45F5-BFB4-E0F9F340F29F}"/>
                </a:ext>
              </a:extLst>
            </p:cNvPr>
            <p:cNvCxnSpPr>
              <a:cxnSpLocks/>
            </p:cNvCxnSpPr>
            <p:nvPr/>
          </p:nvCxnSpPr>
          <p:spPr>
            <a:xfrm>
              <a:off x="9511972" y="3000801"/>
              <a:ext cx="1897624" cy="172064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9AF0BFE4-A6F0-4782-85E7-D365863BC01C}"/>
              </a:ext>
            </a:extLst>
          </p:cNvPr>
          <p:cNvSpPr/>
          <p:nvPr/>
        </p:nvSpPr>
        <p:spPr>
          <a:xfrm>
            <a:off x="6785105" y="1833116"/>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1</a:t>
            </a:r>
          </a:p>
        </p:txBody>
      </p:sp>
      <p:sp>
        <p:nvSpPr>
          <p:cNvPr id="28" name="Oval 27">
            <a:extLst>
              <a:ext uri="{FF2B5EF4-FFF2-40B4-BE49-F238E27FC236}">
                <a16:creationId xmlns:a16="http://schemas.microsoft.com/office/drawing/2014/main" id="{6FBAF61B-1DD7-4E8C-82F8-78F643BDCB7A}"/>
              </a:ext>
            </a:extLst>
          </p:cNvPr>
          <p:cNvSpPr/>
          <p:nvPr/>
        </p:nvSpPr>
        <p:spPr>
          <a:xfrm>
            <a:off x="6777805" y="2807899"/>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2</a:t>
            </a:r>
          </a:p>
        </p:txBody>
      </p:sp>
      <p:sp>
        <p:nvSpPr>
          <p:cNvPr id="29" name="Oval 28">
            <a:extLst>
              <a:ext uri="{FF2B5EF4-FFF2-40B4-BE49-F238E27FC236}">
                <a16:creationId xmlns:a16="http://schemas.microsoft.com/office/drawing/2014/main" id="{FD1D3586-BB56-433B-980D-F56F4D098496}"/>
              </a:ext>
            </a:extLst>
          </p:cNvPr>
          <p:cNvSpPr/>
          <p:nvPr/>
        </p:nvSpPr>
        <p:spPr>
          <a:xfrm>
            <a:off x="7290695" y="3630701"/>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3</a:t>
            </a:r>
          </a:p>
        </p:txBody>
      </p:sp>
      <p:sp>
        <p:nvSpPr>
          <p:cNvPr id="30" name="Oval 29">
            <a:extLst>
              <a:ext uri="{FF2B5EF4-FFF2-40B4-BE49-F238E27FC236}">
                <a16:creationId xmlns:a16="http://schemas.microsoft.com/office/drawing/2014/main" id="{37DF7734-840F-4BDB-B0CF-A0AF9E03752C}"/>
              </a:ext>
            </a:extLst>
          </p:cNvPr>
          <p:cNvSpPr/>
          <p:nvPr/>
        </p:nvSpPr>
        <p:spPr>
          <a:xfrm>
            <a:off x="10500367" y="3498199"/>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4</a:t>
            </a:r>
          </a:p>
        </p:txBody>
      </p:sp>
    </p:spTree>
    <p:extLst>
      <p:ext uri="{BB962C8B-B14F-4D97-AF65-F5344CB8AC3E}">
        <p14:creationId xmlns:p14="http://schemas.microsoft.com/office/powerpoint/2010/main" val="198534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Open/Closed Principle Demo</a:t>
            </a:r>
            <a:endParaRPr lang="en-US" sz="4000" b="1" dirty="0"/>
          </a:p>
        </p:txBody>
      </p:sp>
      <p:sp>
        <p:nvSpPr>
          <p:cNvPr id="11" name="Oval 10">
            <a:extLst>
              <a:ext uri="{FF2B5EF4-FFF2-40B4-BE49-F238E27FC236}">
                <a16:creationId xmlns:a16="http://schemas.microsoft.com/office/drawing/2014/main" id="{002438E5-56AE-45B9-9755-F6B67D19D460}"/>
              </a:ext>
            </a:extLst>
          </p:cNvPr>
          <p:cNvSpPr/>
          <p:nvPr/>
        </p:nvSpPr>
        <p:spPr>
          <a:xfrm>
            <a:off x="8517694" y="3768904"/>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5</a:t>
            </a:r>
          </a:p>
        </p:txBody>
      </p:sp>
      <p:grpSp>
        <p:nvGrpSpPr>
          <p:cNvPr id="5" name="Group 4">
            <a:extLst>
              <a:ext uri="{FF2B5EF4-FFF2-40B4-BE49-F238E27FC236}">
                <a16:creationId xmlns:a16="http://schemas.microsoft.com/office/drawing/2014/main" id="{F8F1301A-DAA8-4FA3-8C2F-63041C51A199}"/>
              </a:ext>
            </a:extLst>
          </p:cNvPr>
          <p:cNvGrpSpPr/>
          <p:nvPr/>
        </p:nvGrpSpPr>
        <p:grpSpPr>
          <a:xfrm>
            <a:off x="344730" y="1693911"/>
            <a:ext cx="11461777" cy="4587375"/>
            <a:chOff x="344730" y="1693911"/>
            <a:chExt cx="11461777" cy="4587375"/>
          </a:xfrm>
        </p:grpSpPr>
        <p:grpSp>
          <p:nvGrpSpPr>
            <p:cNvPr id="17" name="Group 16">
              <a:extLst>
                <a:ext uri="{FF2B5EF4-FFF2-40B4-BE49-F238E27FC236}">
                  <a16:creationId xmlns:a16="http://schemas.microsoft.com/office/drawing/2014/main" id="{447A8D72-288C-40E7-9A08-A3FCD217CF77}"/>
                </a:ext>
              </a:extLst>
            </p:cNvPr>
            <p:cNvGrpSpPr/>
            <p:nvPr/>
          </p:nvGrpSpPr>
          <p:grpSpPr>
            <a:xfrm>
              <a:off x="344730" y="1693911"/>
              <a:ext cx="11461777" cy="4587375"/>
              <a:chOff x="384058" y="1693911"/>
              <a:chExt cx="11461777" cy="4587375"/>
            </a:xfrm>
          </p:grpSpPr>
          <p:pic>
            <p:nvPicPr>
              <p:cNvPr id="7" name="Picture 6">
                <a:extLst>
                  <a:ext uri="{FF2B5EF4-FFF2-40B4-BE49-F238E27FC236}">
                    <a16:creationId xmlns:a16="http://schemas.microsoft.com/office/drawing/2014/main" id="{4B2E7A95-85B7-432E-958E-4DC00BC6BABE}"/>
                  </a:ext>
                </a:extLst>
              </p:cNvPr>
              <p:cNvPicPr>
                <a:picLocks noChangeAspect="1"/>
              </p:cNvPicPr>
              <p:nvPr/>
            </p:nvPicPr>
            <p:blipFill>
              <a:blip r:embed="rId3"/>
              <a:stretch>
                <a:fillRect/>
              </a:stretch>
            </p:blipFill>
            <p:spPr>
              <a:xfrm>
                <a:off x="9315355" y="2018556"/>
                <a:ext cx="2530480" cy="2612108"/>
              </a:xfrm>
              <a:prstGeom prst="rect">
                <a:avLst/>
              </a:prstGeom>
            </p:spPr>
          </p:pic>
          <p:pic>
            <p:nvPicPr>
              <p:cNvPr id="10" name="Picture 9">
                <a:extLst>
                  <a:ext uri="{FF2B5EF4-FFF2-40B4-BE49-F238E27FC236}">
                    <a16:creationId xmlns:a16="http://schemas.microsoft.com/office/drawing/2014/main" id="{64FF5312-8FD8-430E-B73F-4E515644D245}"/>
                  </a:ext>
                </a:extLst>
              </p:cNvPr>
              <p:cNvPicPr>
                <a:picLocks noChangeAspect="1"/>
              </p:cNvPicPr>
              <p:nvPr/>
            </p:nvPicPr>
            <p:blipFill>
              <a:blip r:embed="rId4"/>
              <a:stretch>
                <a:fillRect/>
              </a:stretch>
            </p:blipFill>
            <p:spPr>
              <a:xfrm>
                <a:off x="384058" y="1693911"/>
                <a:ext cx="7224915" cy="4587375"/>
              </a:xfrm>
              <a:prstGeom prst="rect">
                <a:avLst/>
              </a:prstGeom>
              <a:ln w="12700">
                <a:solidFill>
                  <a:srgbClr val="0070C0"/>
                </a:solidFill>
              </a:ln>
            </p:spPr>
          </p:pic>
          <p:cxnSp>
            <p:nvCxnSpPr>
              <p:cNvPr id="12" name="Straight Arrow Connector 11">
                <a:extLst>
                  <a:ext uri="{FF2B5EF4-FFF2-40B4-BE49-F238E27FC236}">
                    <a16:creationId xmlns:a16="http://schemas.microsoft.com/office/drawing/2014/main" id="{B4B8713D-E1A5-485A-A0D1-1EF4F3D9338C}"/>
                  </a:ext>
                </a:extLst>
              </p:cNvPr>
              <p:cNvCxnSpPr>
                <a:cxnSpLocks/>
              </p:cNvCxnSpPr>
              <p:nvPr/>
            </p:nvCxnSpPr>
            <p:spPr>
              <a:xfrm flipH="1">
                <a:off x="7608974" y="4254325"/>
                <a:ext cx="2183954"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502772D4-77EB-4AAA-8A90-1401B603A625}"/>
                </a:ext>
              </a:extLst>
            </p:cNvPr>
            <p:cNvSpPr/>
            <p:nvPr/>
          </p:nvSpPr>
          <p:spPr>
            <a:xfrm>
              <a:off x="396764" y="1693911"/>
              <a:ext cx="2120294" cy="233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686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Open/Closed Principle Demo</a:t>
            </a:r>
            <a:endParaRPr lang="en-US" sz="4000" b="1" dirty="0"/>
          </a:p>
        </p:txBody>
      </p:sp>
      <p:pic>
        <p:nvPicPr>
          <p:cNvPr id="5" name="Picture 4">
            <a:extLst>
              <a:ext uri="{FF2B5EF4-FFF2-40B4-BE49-F238E27FC236}">
                <a16:creationId xmlns:a16="http://schemas.microsoft.com/office/drawing/2014/main" id="{EA43DF76-7F47-4BF7-AD8A-03F10CC27523}"/>
              </a:ext>
            </a:extLst>
          </p:cNvPr>
          <p:cNvPicPr>
            <a:picLocks noChangeAspect="1"/>
          </p:cNvPicPr>
          <p:nvPr/>
        </p:nvPicPr>
        <p:blipFill>
          <a:blip r:embed="rId3"/>
          <a:stretch>
            <a:fillRect/>
          </a:stretch>
        </p:blipFill>
        <p:spPr>
          <a:xfrm>
            <a:off x="6892414" y="2049223"/>
            <a:ext cx="5161732" cy="1746519"/>
          </a:xfrm>
          <a:prstGeom prst="rect">
            <a:avLst/>
          </a:prstGeom>
        </p:spPr>
      </p:pic>
      <p:pic>
        <p:nvPicPr>
          <p:cNvPr id="7" name="Picture 6">
            <a:extLst>
              <a:ext uri="{FF2B5EF4-FFF2-40B4-BE49-F238E27FC236}">
                <a16:creationId xmlns:a16="http://schemas.microsoft.com/office/drawing/2014/main" id="{D2E0C6F3-ECF6-44E9-A091-DEF28D5528AB}"/>
              </a:ext>
            </a:extLst>
          </p:cNvPr>
          <p:cNvPicPr>
            <a:picLocks noChangeAspect="1"/>
          </p:cNvPicPr>
          <p:nvPr/>
        </p:nvPicPr>
        <p:blipFill>
          <a:blip r:embed="rId4"/>
          <a:stretch>
            <a:fillRect/>
          </a:stretch>
        </p:blipFill>
        <p:spPr>
          <a:xfrm>
            <a:off x="6892415" y="4069622"/>
            <a:ext cx="5161731" cy="2063930"/>
          </a:xfrm>
          <a:prstGeom prst="rect">
            <a:avLst/>
          </a:prstGeom>
        </p:spPr>
      </p:pic>
      <p:pic>
        <p:nvPicPr>
          <p:cNvPr id="10" name="Picture 9">
            <a:extLst>
              <a:ext uri="{FF2B5EF4-FFF2-40B4-BE49-F238E27FC236}">
                <a16:creationId xmlns:a16="http://schemas.microsoft.com/office/drawing/2014/main" id="{A2F93A49-D182-4068-8658-7C39320601A5}"/>
              </a:ext>
            </a:extLst>
          </p:cNvPr>
          <p:cNvPicPr>
            <a:picLocks noChangeAspect="1"/>
          </p:cNvPicPr>
          <p:nvPr/>
        </p:nvPicPr>
        <p:blipFill>
          <a:blip r:embed="rId5"/>
          <a:stretch>
            <a:fillRect/>
          </a:stretch>
        </p:blipFill>
        <p:spPr>
          <a:xfrm>
            <a:off x="0" y="1619167"/>
            <a:ext cx="6569009" cy="4687423"/>
          </a:xfrm>
          <a:prstGeom prst="rect">
            <a:avLst/>
          </a:prstGeom>
        </p:spPr>
      </p:pic>
      <p:cxnSp>
        <p:nvCxnSpPr>
          <p:cNvPr id="16" name="Straight Arrow Connector 15">
            <a:extLst>
              <a:ext uri="{FF2B5EF4-FFF2-40B4-BE49-F238E27FC236}">
                <a16:creationId xmlns:a16="http://schemas.microsoft.com/office/drawing/2014/main" id="{30FB7B6C-62E9-4CFF-83F5-287845462094}"/>
              </a:ext>
            </a:extLst>
          </p:cNvPr>
          <p:cNvCxnSpPr>
            <a:cxnSpLocks/>
          </p:cNvCxnSpPr>
          <p:nvPr/>
        </p:nvCxnSpPr>
        <p:spPr>
          <a:xfrm flipH="1">
            <a:off x="3581400" y="1868129"/>
            <a:ext cx="1708355" cy="44656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9E991B-C490-4DBA-885E-48A73F7D4857}"/>
              </a:ext>
            </a:extLst>
          </p:cNvPr>
          <p:cNvSpPr/>
          <p:nvPr/>
        </p:nvSpPr>
        <p:spPr>
          <a:xfrm>
            <a:off x="4203911" y="1594466"/>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6</a:t>
            </a:r>
          </a:p>
        </p:txBody>
      </p:sp>
      <p:sp>
        <p:nvSpPr>
          <p:cNvPr id="18" name="Rectangle 17">
            <a:extLst>
              <a:ext uri="{FF2B5EF4-FFF2-40B4-BE49-F238E27FC236}">
                <a16:creationId xmlns:a16="http://schemas.microsoft.com/office/drawing/2014/main" id="{AE43057C-3AB3-4792-A45D-3DB35204364A}"/>
              </a:ext>
            </a:extLst>
          </p:cNvPr>
          <p:cNvSpPr/>
          <p:nvPr/>
        </p:nvSpPr>
        <p:spPr>
          <a:xfrm>
            <a:off x="5289755" y="1574821"/>
            <a:ext cx="1396180"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
        <p:nvSpPr>
          <p:cNvPr id="20" name="Oval 19">
            <a:extLst>
              <a:ext uri="{FF2B5EF4-FFF2-40B4-BE49-F238E27FC236}">
                <a16:creationId xmlns:a16="http://schemas.microsoft.com/office/drawing/2014/main" id="{67453B68-0D3F-4089-A33D-7F52E37BDD62}"/>
              </a:ext>
            </a:extLst>
          </p:cNvPr>
          <p:cNvSpPr/>
          <p:nvPr/>
        </p:nvSpPr>
        <p:spPr>
          <a:xfrm>
            <a:off x="10965927" y="2455152"/>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7</a:t>
            </a:r>
          </a:p>
        </p:txBody>
      </p:sp>
      <p:sp>
        <p:nvSpPr>
          <p:cNvPr id="21" name="Oval 20">
            <a:extLst>
              <a:ext uri="{FF2B5EF4-FFF2-40B4-BE49-F238E27FC236}">
                <a16:creationId xmlns:a16="http://schemas.microsoft.com/office/drawing/2014/main" id="{433817C5-A549-4F61-9B86-300D1C7FB8E1}"/>
              </a:ext>
            </a:extLst>
          </p:cNvPr>
          <p:cNvSpPr/>
          <p:nvPr/>
        </p:nvSpPr>
        <p:spPr>
          <a:xfrm>
            <a:off x="10965927" y="4417833"/>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8</a:t>
            </a:r>
          </a:p>
        </p:txBody>
      </p:sp>
    </p:spTree>
    <p:extLst>
      <p:ext uri="{BB962C8B-B14F-4D97-AF65-F5344CB8AC3E}">
        <p14:creationId xmlns:p14="http://schemas.microsoft.com/office/powerpoint/2010/main" val="966475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pic>
        <p:nvPicPr>
          <p:cNvPr id="5" name="Picture 4">
            <a:extLst>
              <a:ext uri="{FF2B5EF4-FFF2-40B4-BE49-F238E27FC236}">
                <a16:creationId xmlns:a16="http://schemas.microsoft.com/office/drawing/2014/main" id="{3C970ED2-5BDD-4709-80DA-085F14CB936F}"/>
              </a:ext>
            </a:extLst>
          </p:cNvPr>
          <p:cNvPicPr>
            <a:picLocks noChangeAspect="1"/>
          </p:cNvPicPr>
          <p:nvPr/>
        </p:nvPicPr>
        <p:blipFill>
          <a:blip r:embed="rId3"/>
          <a:stretch>
            <a:fillRect/>
          </a:stretch>
        </p:blipFill>
        <p:spPr>
          <a:xfrm>
            <a:off x="9635614" y="1433942"/>
            <a:ext cx="2456029" cy="2764276"/>
          </a:xfrm>
          <a:prstGeom prst="rect">
            <a:avLst/>
          </a:prstGeom>
        </p:spPr>
      </p:pic>
      <p:pic>
        <p:nvPicPr>
          <p:cNvPr id="7" name="Picture 6">
            <a:extLst>
              <a:ext uri="{FF2B5EF4-FFF2-40B4-BE49-F238E27FC236}">
                <a16:creationId xmlns:a16="http://schemas.microsoft.com/office/drawing/2014/main" id="{36AB5D9F-7950-4AD5-9DFA-C674EC831513}"/>
              </a:ext>
            </a:extLst>
          </p:cNvPr>
          <p:cNvPicPr>
            <a:picLocks noChangeAspect="1"/>
          </p:cNvPicPr>
          <p:nvPr/>
        </p:nvPicPr>
        <p:blipFill>
          <a:blip r:embed="rId4"/>
          <a:stretch>
            <a:fillRect/>
          </a:stretch>
        </p:blipFill>
        <p:spPr>
          <a:xfrm>
            <a:off x="249283" y="1433942"/>
            <a:ext cx="4427604" cy="2331922"/>
          </a:xfrm>
          <a:prstGeom prst="rect">
            <a:avLst/>
          </a:prstGeom>
          <a:ln w="12700">
            <a:solidFill>
              <a:srgbClr val="00B0F0"/>
            </a:solidFill>
          </a:ln>
        </p:spPr>
      </p:pic>
      <p:pic>
        <p:nvPicPr>
          <p:cNvPr id="10" name="Picture 9">
            <a:extLst>
              <a:ext uri="{FF2B5EF4-FFF2-40B4-BE49-F238E27FC236}">
                <a16:creationId xmlns:a16="http://schemas.microsoft.com/office/drawing/2014/main" id="{B5FC79C4-D461-4E9F-9FA1-39D1DB7844BD}"/>
              </a:ext>
            </a:extLst>
          </p:cNvPr>
          <p:cNvPicPr>
            <a:picLocks noChangeAspect="1"/>
          </p:cNvPicPr>
          <p:nvPr/>
        </p:nvPicPr>
        <p:blipFill>
          <a:blip r:embed="rId5"/>
          <a:stretch>
            <a:fillRect/>
          </a:stretch>
        </p:blipFill>
        <p:spPr>
          <a:xfrm>
            <a:off x="249283" y="3988691"/>
            <a:ext cx="4427603" cy="2339543"/>
          </a:xfrm>
          <a:prstGeom prst="rect">
            <a:avLst/>
          </a:prstGeom>
          <a:ln w="12700">
            <a:solidFill>
              <a:srgbClr val="00B0F0"/>
            </a:solidFill>
          </a:ln>
        </p:spPr>
      </p:pic>
      <p:pic>
        <p:nvPicPr>
          <p:cNvPr id="12" name="Picture 11">
            <a:extLst>
              <a:ext uri="{FF2B5EF4-FFF2-40B4-BE49-F238E27FC236}">
                <a16:creationId xmlns:a16="http://schemas.microsoft.com/office/drawing/2014/main" id="{2F1F7688-402A-4332-A0B0-4A01E40618C6}"/>
              </a:ext>
            </a:extLst>
          </p:cNvPr>
          <p:cNvPicPr>
            <a:picLocks noChangeAspect="1"/>
          </p:cNvPicPr>
          <p:nvPr/>
        </p:nvPicPr>
        <p:blipFill>
          <a:blip r:embed="rId6"/>
          <a:stretch>
            <a:fillRect/>
          </a:stretch>
        </p:blipFill>
        <p:spPr>
          <a:xfrm>
            <a:off x="5559480" y="3988690"/>
            <a:ext cx="3478677" cy="2339543"/>
          </a:xfrm>
          <a:prstGeom prst="rect">
            <a:avLst/>
          </a:prstGeom>
          <a:ln w="12700">
            <a:solidFill>
              <a:srgbClr val="00B0F0"/>
            </a:solidFill>
          </a:ln>
        </p:spPr>
      </p:pic>
      <p:grpSp>
        <p:nvGrpSpPr>
          <p:cNvPr id="25" name="Group 24">
            <a:extLst>
              <a:ext uri="{FF2B5EF4-FFF2-40B4-BE49-F238E27FC236}">
                <a16:creationId xmlns:a16="http://schemas.microsoft.com/office/drawing/2014/main" id="{4D80817D-4E9F-4EDF-B5E6-E5761D9A5B1C}"/>
              </a:ext>
            </a:extLst>
          </p:cNvPr>
          <p:cNvGrpSpPr/>
          <p:nvPr/>
        </p:nvGrpSpPr>
        <p:grpSpPr>
          <a:xfrm>
            <a:off x="4591666" y="2251587"/>
            <a:ext cx="5771534" cy="1737103"/>
            <a:chOff x="4591666" y="2251587"/>
            <a:chExt cx="5771534" cy="1737103"/>
          </a:xfrm>
        </p:grpSpPr>
        <p:cxnSp>
          <p:nvCxnSpPr>
            <p:cNvPr id="14" name="Straight Arrow Connector 13">
              <a:extLst>
                <a:ext uri="{FF2B5EF4-FFF2-40B4-BE49-F238E27FC236}">
                  <a16:creationId xmlns:a16="http://schemas.microsoft.com/office/drawing/2014/main" id="{2D8E7E29-DC40-48DF-9655-9B676535C0AD}"/>
                </a:ext>
              </a:extLst>
            </p:cNvPr>
            <p:cNvCxnSpPr/>
            <p:nvPr/>
          </p:nvCxnSpPr>
          <p:spPr>
            <a:xfrm flipH="1">
              <a:off x="4676886" y="2251587"/>
              <a:ext cx="568631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78C6A1-6A88-4166-82EE-F6C8F8C72A8A}"/>
                </a:ext>
              </a:extLst>
            </p:cNvPr>
            <p:cNvCxnSpPr>
              <a:cxnSpLocks/>
            </p:cNvCxnSpPr>
            <p:nvPr/>
          </p:nvCxnSpPr>
          <p:spPr>
            <a:xfrm flipH="1">
              <a:off x="4591666" y="2474415"/>
              <a:ext cx="5771534" cy="151427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DC1F9A-2636-4836-8067-0A38626902B1}"/>
                </a:ext>
              </a:extLst>
            </p:cNvPr>
            <p:cNvCxnSpPr>
              <a:cxnSpLocks/>
              <a:endCxn id="12" idx="0"/>
            </p:cNvCxnSpPr>
            <p:nvPr/>
          </p:nvCxnSpPr>
          <p:spPr>
            <a:xfrm flipH="1">
              <a:off x="7298819" y="2765168"/>
              <a:ext cx="3064381" cy="12235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8072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grpSp>
        <p:nvGrpSpPr>
          <p:cNvPr id="21" name="Group 20">
            <a:extLst>
              <a:ext uri="{FF2B5EF4-FFF2-40B4-BE49-F238E27FC236}">
                <a16:creationId xmlns:a16="http://schemas.microsoft.com/office/drawing/2014/main" id="{41945A74-69F9-4962-A8FF-6B1502C0F068}"/>
              </a:ext>
            </a:extLst>
          </p:cNvPr>
          <p:cNvGrpSpPr/>
          <p:nvPr/>
        </p:nvGrpSpPr>
        <p:grpSpPr>
          <a:xfrm>
            <a:off x="487771" y="1494504"/>
            <a:ext cx="2970170" cy="1563049"/>
            <a:chOff x="272385" y="1674054"/>
            <a:chExt cx="2970170" cy="1563049"/>
          </a:xfrm>
        </p:grpSpPr>
        <p:pic>
          <p:nvPicPr>
            <p:cNvPr id="8" name="Picture 7">
              <a:extLst>
                <a:ext uri="{FF2B5EF4-FFF2-40B4-BE49-F238E27FC236}">
                  <a16:creationId xmlns:a16="http://schemas.microsoft.com/office/drawing/2014/main" id="{E56C2AD0-C734-4CCE-9721-00FCD7CBF0C4}"/>
                </a:ext>
              </a:extLst>
            </p:cNvPr>
            <p:cNvPicPr>
              <a:picLocks noChangeAspect="1"/>
            </p:cNvPicPr>
            <p:nvPr/>
          </p:nvPicPr>
          <p:blipFill>
            <a:blip r:embed="rId3"/>
            <a:stretch>
              <a:fillRect/>
            </a:stretch>
          </p:blipFill>
          <p:spPr>
            <a:xfrm>
              <a:off x="282204" y="2111252"/>
              <a:ext cx="2960351" cy="1125851"/>
            </a:xfrm>
            <a:prstGeom prst="rect">
              <a:avLst/>
            </a:prstGeom>
            <a:ln w="12700">
              <a:solidFill>
                <a:srgbClr val="0070C0"/>
              </a:solidFill>
            </a:ln>
          </p:spPr>
        </p:pic>
        <p:sp>
          <p:nvSpPr>
            <p:cNvPr id="13" name="Rectangle 12">
              <a:extLst>
                <a:ext uri="{FF2B5EF4-FFF2-40B4-BE49-F238E27FC236}">
                  <a16:creationId xmlns:a16="http://schemas.microsoft.com/office/drawing/2014/main" id="{1D7E827F-A696-405F-BC1E-1245E466CD19}"/>
                </a:ext>
              </a:extLst>
            </p:cNvPr>
            <p:cNvSpPr/>
            <p:nvPr/>
          </p:nvSpPr>
          <p:spPr>
            <a:xfrm>
              <a:off x="272385" y="1674054"/>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IBook.cs</a:t>
              </a:r>
            </a:p>
          </p:txBody>
        </p:sp>
      </p:grpSp>
      <p:grpSp>
        <p:nvGrpSpPr>
          <p:cNvPr id="22" name="Group 21">
            <a:extLst>
              <a:ext uri="{FF2B5EF4-FFF2-40B4-BE49-F238E27FC236}">
                <a16:creationId xmlns:a16="http://schemas.microsoft.com/office/drawing/2014/main" id="{BC950280-7E03-4166-AA3D-46E406E2F01E}"/>
              </a:ext>
            </a:extLst>
          </p:cNvPr>
          <p:cNvGrpSpPr/>
          <p:nvPr/>
        </p:nvGrpSpPr>
        <p:grpSpPr>
          <a:xfrm>
            <a:off x="5110087" y="1494504"/>
            <a:ext cx="6683436" cy="4926525"/>
            <a:chOff x="5267401" y="1494504"/>
            <a:chExt cx="6683436" cy="4926525"/>
          </a:xfrm>
        </p:grpSpPr>
        <p:pic>
          <p:nvPicPr>
            <p:cNvPr id="11" name="Picture 10">
              <a:extLst>
                <a:ext uri="{FF2B5EF4-FFF2-40B4-BE49-F238E27FC236}">
                  <a16:creationId xmlns:a16="http://schemas.microsoft.com/office/drawing/2014/main" id="{8FE63E07-033A-4DD5-98F9-C37DC3BFB8BA}"/>
                </a:ext>
              </a:extLst>
            </p:cNvPr>
            <p:cNvPicPr>
              <a:picLocks noChangeAspect="1"/>
            </p:cNvPicPr>
            <p:nvPr/>
          </p:nvPicPr>
          <p:blipFill>
            <a:blip r:embed="rId4"/>
            <a:stretch>
              <a:fillRect/>
            </a:stretch>
          </p:blipFill>
          <p:spPr>
            <a:xfrm>
              <a:off x="5267401" y="1494504"/>
              <a:ext cx="6683436" cy="4926525"/>
            </a:xfrm>
            <a:prstGeom prst="rect">
              <a:avLst/>
            </a:prstGeom>
            <a:ln w="12700">
              <a:solidFill>
                <a:srgbClr val="0070C0"/>
              </a:solidFill>
            </a:ln>
          </p:spPr>
        </p:pic>
        <p:sp>
          <p:nvSpPr>
            <p:cNvPr id="20" name="Rectangle 19">
              <a:extLst>
                <a:ext uri="{FF2B5EF4-FFF2-40B4-BE49-F238E27FC236}">
                  <a16:creationId xmlns:a16="http://schemas.microsoft.com/office/drawing/2014/main" id="{D0943F60-FA11-46CE-80FD-ABD6D7C489A3}"/>
                </a:ext>
              </a:extLst>
            </p:cNvPr>
            <p:cNvSpPr/>
            <p:nvPr/>
          </p:nvSpPr>
          <p:spPr>
            <a:xfrm>
              <a:off x="10156479" y="1674053"/>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Utilities.cs</a:t>
              </a:r>
            </a:p>
          </p:txBody>
        </p:sp>
      </p:grpSp>
      <p:grpSp>
        <p:nvGrpSpPr>
          <p:cNvPr id="24" name="Group 23">
            <a:extLst>
              <a:ext uri="{FF2B5EF4-FFF2-40B4-BE49-F238E27FC236}">
                <a16:creationId xmlns:a16="http://schemas.microsoft.com/office/drawing/2014/main" id="{EE20EB7E-03C2-4359-A28E-21D8828C7C04}"/>
              </a:ext>
            </a:extLst>
          </p:cNvPr>
          <p:cNvGrpSpPr/>
          <p:nvPr/>
        </p:nvGrpSpPr>
        <p:grpSpPr>
          <a:xfrm>
            <a:off x="497590" y="3680871"/>
            <a:ext cx="3455767" cy="2348237"/>
            <a:chOff x="260827" y="3883357"/>
            <a:chExt cx="3455767" cy="2348237"/>
          </a:xfrm>
        </p:grpSpPr>
        <p:grpSp>
          <p:nvGrpSpPr>
            <p:cNvPr id="19" name="Group 18">
              <a:extLst>
                <a:ext uri="{FF2B5EF4-FFF2-40B4-BE49-F238E27FC236}">
                  <a16:creationId xmlns:a16="http://schemas.microsoft.com/office/drawing/2014/main" id="{3B496321-A785-4E08-8869-BFEF66345FBE}"/>
                </a:ext>
              </a:extLst>
            </p:cNvPr>
            <p:cNvGrpSpPr/>
            <p:nvPr/>
          </p:nvGrpSpPr>
          <p:grpSpPr>
            <a:xfrm>
              <a:off x="260827" y="3883357"/>
              <a:ext cx="3455767" cy="2348237"/>
              <a:chOff x="260827" y="3785035"/>
              <a:chExt cx="3455767" cy="2348237"/>
            </a:xfrm>
          </p:grpSpPr>
          <p:pic>
            <p:nvPicPr>
              <p:cNvPr id="6" name="Picture 5">
                <a:extLst>
                  <a:ext uri="{FF2B5EF4-FFF2-40B4-BE49-F238E27FC236}">
                    <a16:creationId xmlns:a16="http://schemas.microsoft.com/office/drawing/2014/main" id="{C8CEC2AF-68F3-4D8F-8D52-256A13C3A8D1}"/>
                  </a:ext>
                </a:extLst>
              </p:cNvPr>
              <p:cNvPicPr>
                <a:picLocks noChangeAspect="1"/>
              </p:cNvPicPr>
              <p:nvPr/>
            </p:nvPicPr>
            <p:blipFill>
              <a:blip r:embed="rId5"/>
              <a:stretch>
                <a:fillRect/>
              </a:stretch>
            </p:blipFill>
            <p:spPr>
              <a:xfrm>
                <a:off x="272385" y="4236107"/>
                <a:ext cx="3444209" cy="1897165"/>
              </a:xfrm>
              <a:prstGeom prst="rect">
                <a:avLst/>
              </a:prstGeom>
              <a:ln w="12700">
                <a:solidFill>
                  <a:srgbClr val="0070C0"/>
                </a:solidFill>
              </a:ln>
            </p:spPr>
          </p:pic>
          <p:sp>
            <p:nvSpPr>
              <p:cNvPr id="17" name="Rectangle 16">
                <a:extLst>
                  <a:ext uri="{FF2B5EF4-FFF2-40B4-BE49-F238E27FC236}">
                    <a16:creationId xmlns:a16="http://schemas.microsoft.com/office/drawing/2014/main" id="{D17EBB96-2684-477B-9F05-A335DFBB3FB2}"/>
                  </a:ext>
                </a:extLst>
              </p:cNvPr>
              <p:cNvSpPr/>
              <p:nvPr/>
            </p:nvSpPr>
            <p:spPr>
              <a:xfrm>
                <a:off x="260827" y="3785035"/>
                <a:ext cx="1396180"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Book.cs</a:t>
                </a:r>
              </a:p>
            </p:txBody>
          </p:sp>
        </p:grpSp>
        <p:sp>
          <p:nvSpPr>
            <p:cNvPr id="23" name="Rectangle 22">
              <a:extLst>
                <a:ext uri="{FF2B5EF4-FFF2-40B4-BE49-F238E27FC236}">
                  <a16:creationId xmlns:a16="http://schemas.microsoft.com/office/drawing/2014/main" id="{4346ADD3-D5A8-46D2-AC18-0970FF83CA03}"/>
                </a:ext>
              </a:extLst>
            </p:cNvPr>
            <p:cNvSpPr/>
            <p:nvPr/>
          </p:nvSpPr>
          <p:spPr>
            <a:xfrm>
              <a:off x="311700" y="5565059"/>
              <a:ext cx="3299196" cy="6468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7839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grpSp>
        <p:nvGrpSpPr>
          <p:cNvPr id="7" name="Group 6">
            <a:extLst>
              <a:ext uri="{FF2B5EF4-FFF2-40B4-BE49-F238E27FC236}">
                <a16:creationId xmlns:a16="http://schemas.microsoft.com/office/drawing/2014/main" id="{C7818CFD-F49D-457A-BCC3-A846D07A64C3}"/>
              </a:ext>
            </a:extLst>
          </p:cNvPr>
          <p:cNvGrpSpPr/>
          <p:nvPr/>
        </p:nvGrpSpPr>
        <p:grpSpPr>
          <a:xfrm>
            <a:off x="1933311" y="1660489"/>
            <a:ext cx="7986452" cy="4671465"/>
            <a:chOff x="1834991" y="1660489"/>
            <a:chExt cx="7986452" cy="4671465"/>
          </a:xfrm>
        </p:grpSpPr>
        <p:pic>
          <p:nvPicPr>
            <p:cNvPr id="5" name="Picture 4">
              <a:extLst>
                <a:ext uri="{FF2B5EF4-FFF2-40B4-BE49-F238E27FC236}">
                  <a16:creationId xmlns:a16="http://schemas.microsoft.com/office/drawing/2014/main" id="{746A3FB4-EBB1-412A-9C47-27474B082083}"/>
                </a:ext>
              </a:extLst>
            </p:cNvPr>
            <p:cNvPicPr>
              <a:picLocks noChangeAspect="1"/>
            </p:cNvPicPr>
            <p:nvPr/>
          </p:nvPicPr>
          <p:blipFill>
            <a:blip r:embed="rId3"/>
            <a:stretch>
              <a:fillRect/>
            </a:stretch>
          </p:blipFill>
          <p:spPr>
            <a:xfrm>
              <a:off x="1834991" y="1660489"/>
              <a:ext cx="7986452" cy="4671465"/>
            </a:xfrm>
            <a:prstGeom prst="rect">
              <a:avLst/>
            </a:prstGeom>
            <a:ln w="12700">
              <a:solidFill>
                <a:srgbClr val="0070C0"/>
              </a:solidFill>
            </a:ln>
          </p:spPr>
        </p:pic>
        <p:sp>
          <p:nvSpPr>
            <p:cNvPr id="18" name="Rectangle 17">
              <a:extLst>
                <a:ext uri="{FF2B5EF4-FFF2-40B4-BE49-F238E27FC236}">
                  <a16:creationId xmlns:a16="http://schemas.microsoft.com/office/drawing/2014/main" id="{66505DC5-9B49-4AD2-B861-56D7D47F609A}"/>
                </a:ext>
              </a:extLst>
            </p:cNvPr>
            <p:cNvSpPr/>
            <p:nvPr/>
          </p:nvSpPr>
          <p:spPr>
            <a:xfrm>
              <a:off x="8327679" y="1752712"/>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grpSp>
    </p:spTree>
    <p:extLst>
      <p:ext uri="{BB962C8B-B14F-4D97-AF65-F5344CB8AC3E}">
        <p14:creationId xmlns:p14="http://schemas.microsoft.com/office/powerpoint/2010/main" val="841119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pic>
        <p:nvPicPr>
          <p:cNvPr id="10" name="Picture 9">
            <a:extLst>
              <a:ext uri="{FF2B5EF4-FFF2-40B4-BE49-F238E27FC236}">
                <a16:creationId xmlns:a16="http://schemas.microsoft.com/office/drawing/2014/main" id="{0AEFB729-F712-4C1F-AEA0-01D89EE623D1}"/>
              </a:ext>
            </a:extLst>
          </p:cNvPr>
          <p:cNvPicPr>
            <a:picLocks noChangeAspect="1"/>
          </p:cNvPicPr>
          <p:nvPr/>
        </p:nvPicPr>
        <p:blipFill>
          <a:blip r:embed="rId3"/>
          <a:stretch>
            <a:fillRect/>
          </a:stretch>
        </p:blipFill>
        <p:spPr>
          <a:xfrm>
            <a:off x="2334344" y="4265619"/>
            <a:ext cx="7271772" cy="2105452"/>
          </a:xfrm>
          <a:prstGeom prst="rect">
            <a:avLst/>
          </a:prstGeom>
        </p:spPr>
      </p:pic>
      <p:grpSp>
        <p:nvGrpSpPr>
          <p:cNvPr id="13" name="Group 12">
            <a:extLst>
              <a:ext uri="{FF2B5EF4-FFF2-40B4-BE49-F238E27FC236}">
                <a16:creationId xmlns:a16="http://schemas.microsoft.com/office/drawing/2014/main" id="{86B06454-484D-4E0F-A772-722378787F46}"/>
              </a:ext>
            </a:extLst>
          </p:cNvPr>
          <p:cNvGrpSpPr/>
          <p:nvPr/>
        </p:nvGrpSpPr>
        <p:grpSpPr>
          <a:xfrm>
            <a:off x="117985" y="1622540"/>
            <a:ext cx="6043650" cy="2503954"/>
            <a:chOff x="117985" y="1622540"/>
            <a:chExt cx="6043650" cy="2503954"/>
          </a:xfrm>
        </p:grpSpPr>
        <p:pic>
          <p:nvPicPr>
            <p:cNvPr id="5" name="Picture 4">
              <a:extLst>
                <a:ext uri="{FF2B5EF4-FFF2-40B4-BE49-F238E27FC236}">
                  <a16:creationId xmlns:a16="http://schemas.microsoft.com/office/drawing/2014/main" id="{29AD313A-41A6-4804-A541-7547841FFE22}"/>
                </a:ext>
              </a:extLst>
            </p:cNvPr>
            <p:cNvPicPr>
              <a:picLocks noChangeAspect="1"/>
            </p:cNvPicPr>
            <p:nvPr/>
          </p:nvPicPr>
          <p:blipFill>
            <a:blip r:embed="rId4"/>
            <a:stretch>
              <a:fillRect/>
            </a:stretch>
          </p:blipFill>
          <p:spPr>
            <a:xfrm>
              <a:off x="117985" y="1622540"/>
              <a:ext cx="6043650" cy="2503954"/>
            </a:xfrm>
            <a:prstGeom prst="rect">
              <a:avLst/>
            </a:prstGeom>
          </p:spPr>
        </p:pic>
        <p:sp>
          <p:nvSpPr>
            <p:cNvPr id="11" name="Rectangle 10">
              <a:extLst>
                <a:ext uri="{FF2B5EF4-FFF2-40B4-BE49-F238E27FC236}">
                  <a16:creationId xmlns:a16="http://schemas.microsoft.com/office/drawing/2014/main" id="{E95A816D-148D-4C98-84BA-80EBDE5DC766}"/>
                </a:ext>
              </a:extLst>
            </p:cNvPr>
            <p:cNvSpPr/>
            <p:nvPr/>
          </p:nvSpPr>
          <p:spPr>
            <a:xfrm>
              <a:off x="127817" y="2379406"/>
              <a:ext cx="363796" cy="2556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D3549C3-7A72-4052-AF62-CA8FE6EB1E1E}"/>
              </a:ext>
            </a:extLst>
          </p:cNvPr>
          <p:cNvGrpSpPr/>
          <p:nvPr/>
        </p:nvGrpSpPr>
        <p:grpSpPr>
          <a:xfrm>
            <a:off x="6564557" y="1622540"/>
            <a:ext cx="5519287" cy="2503954"/>
            <a:chOff x="6564557" y="1622540"/>
            <a:chExt cx="5519287" cy="2503954"/>
          </a:xfrm>
        </p:grpSpPr>
        <p:pic>
          <p:nvPicPr>
            <p:cNvPr id="7" name="Picture 6">
              <a:extLst>
                <a:ext uri="{FF2B5EF4-FFF2-40B4-BE49-F238E27FC236}">
                  <a16:creationId xmlns:a16="http://schemas.microsoft.com/office/drawing/2014/main" id="{2258AE23-A6B1-4391-B387-4B5960393EB9}"/>
                </a:ext>
              </a:extLst>
            </p:cNvPr>
            <p:cNvPicPr>
              <a:picLocks noChangeAspect="1"/>
            </p:cNvPicPr>
            <p:nvPr/>
          </p:nvPicPr>
          <p:blipFill>
            <a:blip r:embed="rId5"/>
            <a:stretch>
              <a:fillRect/>
            </a:stretch>
          </p:blipFill>
          <p:spPr>
            <a:xfrm>
              <a:off x="6564557" y="1622540"/>
              <a:ext cx="5519287" cy="2503954"/>
            </a:xfrm>
            <a:prstGeom prst="rect">
              <a:avLst/>
            </a:prstGeom>
          </p:spPr>
        </p:pic>
        <p:sp>
          <p:nvSpPr>
            <p:cNvPr id="12" name="Rectangle 11">
              <a:extLst>
                <a:ext uri="{FF2B5EF4-FFF2-40B4-BE49-F238E27FC236}">
                  <a16:creationId xmlns:a16="http://schemas.microsoft.com/office/drawing/2014/main" id="{EC461020-D305-46A6-8C4E-E212DBF404BC}"/>
                </a:ext>
              </a:extLst>
            </p:cNvPr>
            <p:cNvSpPr/>
            <p:nvPr/>
          </p:nvSpPr>
          <p:spPr>
            <a:xfrm>
              <a:off x="6564557" y="2251587"/>
              <a:ext cx="485172" cy="216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5872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pic>
        <p:nvPicPr>
          <p:cNvPr id="5" name="Picture 4">
            <a:extLst>
              <a:ext uri="{FF2B5EF4-FFF2-40B4-BE49-F238E27FC236}">
                <a16:creationId xmlns:a16="http://schemas.microsoft.com/office/drawing/2014/main" id="{A1C0F5D7-D802-4941-A7F8-5081DCC8BAD2}"/>
              </a:ext>
            </a:extLst>
          </p:cNvPr>
          <p:cNvPicPr>
            <a:picLocks noChangeAspect="1"/>
          </p:cNvPicPr>
          <p:nvPr/>
        </p:nvPicPr>
        <p:blipFill>
          <a:blip r:embed="rId3"/>
          <a:stretch>
            <a:fillRect/>
          </a:stretch>
        </p:blipFill>
        <p:spPr>
          <a:xfrm>
            <a:off x="9429135" y="1509073"/>
            <a:ext cx="2492197" cy="2520199"/>
          </a:xfrm>
          <a:prstGeom prst="rect">
            <a:avLst/>
          </a:prstGeom>
        </p:spPr>
      </p:pic>
      <p:pic>
        <p:nvPicPr>
          <p:cNvPr id="7" name="Picture 6">
            <a:extLst>
              <a:ext uri="{FF2B5EF4-FFF2-40B4-BE49-F238E27FC236}">
                <a16:creationId xmlns:a16="http://schemas.microsoft.com/office/drawing/2014/main" id="{B0C7CF43-BFD6-4BD5-8E7D-FF0B43448798}"/>
              </a:ext>
            </a:extLst>
          </p:cNvPr>
          <p:cNvPicPr>
            <a:picLocks noChangeAspect="1"/>
          </p:cNvPicPr>
          <p:nvPr/>
        </p:nvPicPr>
        <p:blipFill>
          <a:blip r:embed="rId4"/>
          <a:stretch>
            <a:fillRect/>
          </a:stretch>
        </p:blipFill>
        <p:spPr>
          <a:xfrm>
            <a:off x="270675" y="1295362"/>
            <a:ext cx="4191363" cy="2331922"/>
          </a:xfrm>
          <a:prstGeom prst="rect">
            <a:avLst/>
          </a:prstGeom>
          <a:ln w="12700">
            <a:solidFill>
              <a:schemeClr val="accent1">
                <a:shade val="50000"/>
              </a:schemeClr>
            </a:solidFill>
          </a:ln>
        </p:spPr>
      </p:pic>
      <p:pic>
        <p:nvPicPr>
          <p:cNvPr id="10" name="Picture 9">
            <a:extLst>
              <a:ext uri="{FF2B5EF4-FFF2-40B4-BE49-F238E27FC236}">
                <a16:creationId xmlns:a16="http://schemas.microsoft.com/office/drawing/2014/main" id="{9EB2DC28-1799-4B67-94BF-34A7A3612311}"/>
              </a:ext>
            </a:extLst>
          </p:cNvPr>
          <p:cNvPicPr>
            <a:picLocks noChangeAspect="1"/>
          </p:cNvPicPr>
          <p:nvPr/>
        </p:nvPicPr>
        <p:blipFill>
          <a:blip r:embed="rId5"/>
          <a:stretch>
            <a:fillRect/>
          </a:stretch>
        </p:blipFill>
        <p:spPr>
          <a:xfrm>
            <a:off x="267753" y="3705863"/>
            <a:ext cx="4191363" cy="2705334"/>
          </a:xfrm>
          <a:prstGeom prst="rect">
            <a:avLst/>
          </a:prstGeom>
          <a:ln w="12700">
            <a:solidFill>
              <a:schemeClr val="accent1">
                <a:shade val="50000"/>
              </a:schemeClr>
            </a:solidFill>
          </a:ln>
        </p:spPr>
      </p:pic>
      <p:pic>
        <p:nvPicPr>
          <p:cNvPr id="12" name="Picture 11">
            <a:extLst>
              <a:ext uri="{FF2B5EF4-FFF2-40B4-BE49-F238E27FC236}">
                <a16:creationId xmlns:a16="http://schemas.microsoft.com/office/drawing/2014/main" id="{820D3D9F-1785-4E13-A061-148005E08947}"/>
              </a:ext>
            </a:extLst>
          </p:cNvPr>
          <p:cNvPicPr>
            <a:picLocks noChangeAspect="1"/>
          </p:cNvPicPr>
          <p:nvPr/>
        </p:nvPicPr>
        <p:blipFill>
          <a:blip r:embed="rId6"/>
          <a:stretch>
            <a:fillRect/>
          </a:stretch>
        </p:blipFill>
        <p:spPr>
          <a:xfrm>
            <a:off x="5082788" y="3714318"/>
            <a:ext cx="3958642" cy="2705335"/>
          </a:xfrm>
          <a:prstGeom prst="rect">
            <a:avLst/>
          </a:prstGeom>
          <a:ln w="12700">
            <a:solidFill>
              <a:schemeClr val="accent1">
                <a:shade val="50000"/>
              </a:schemeClr>
            </a:solidFill>
          </a:ln>
        </p:spPr>
      </p:pic>
      <p:grpSp>
        <p:nvGrpSpPr>
          <p:cNvPr id="13" name="Group 12">
            <a:extLst>
              <a:ext uri="{FF2B5EF4-FFF2-40B4-BE49-F238E27FC236}">
                <a16:creationId xmlns:a16="http://schemas.microsoft.com/office/drawing/2014/main" id="{F2029255-61A1-40C9-82B7-8749343D38AF}"/>
              </a:ext>
            </a:extLst>
          </p:cNvPr>
          <p:cNvGrpSpPr/>
          <p:nvPr/>
        </p:nvGrpSpPr>
        <p:grpSpPr>
          <a:xfrm>
            <a:off x="4459116" y="2247343"/>
            <a:ext cx="5756601" cy="1499524"/>
            <a:chOff x="4606600" y="2251587"/>
            <a:chExt cx="5756601" cy="1499524"/>
          </a:xfrm>
        </p:grpSpPr>
        <p:cxnSp>
          <p:nvCxnSpPr>
            <p:cNvPr id="14" name="Straight Arrow Connector 13">
              <a:extLst>
                <a:ext uri="{FF2B5EF4-FFF2-40B4-BE49-F238E27FC236}">
                  <a16:creationId xmlns:a16="http://schemas.microsoft.com/office/drawing/2014/main" id="{2D951281-4D2C-4A16-9B83-CCA65BC2C77B}"/>
                </a:ext>
              </a:extLst>
            </p:cNvPr>
            <p:cNvCxnSpPr/>
            <p:nvPr/>
          </p:nvCxnSpPr>
          <p:spPr>
            <a:xfrm flipH="1">
              <a:off x="4676886" y="2251587"/>
              <a:ext cx="568631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653029A-196C-442E-B6BE-65213ED98944}"/>
                </a:ext>
              </a:extLst>
            </p:cNvPr>
            <p:cNvCxnSpPr>
              <a:cxnSpLocks/>
            </p:cNvCxnSpPr>
            <p:nvPr/>
          </p:nvCxnSpPr>
          <p:spPr>
            <a:xfrm flipH="1">
              <a:off x="4606600" y="2465222"/>
              <a:ext cx="5756600" cy="12858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03DF1AF-7138-464A-9295-F4AB1A38DDCD}"/>
                </a:ext>
              </a:extLst>
            </p:cNvPr>
            <p:cNvCxnSpPr>
              <a:cxnSpLocks/>
            </p:cNvCxnSpPr>
            <p:nvPr/>
          </p:nvCxnSpPr>
          <p:spPr>
            <a:xfrm flipH="1">
              <a:off x="7600336" y="2668786"/>
              <a:ext cx="2762865" cy="101156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935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15C064-DD44-4CAC-873E-2D1F54821676}" type="slidenum">
              <a:rPr kumimoji="0" lang="en-US" smtClean="0"/>
              <a:pPr/>
              <a:t>2</a:t>
            </a:fld>
            <a:endParaRPr kumimoji="0" lang="en-US" dirty="0"/>
          </a:p>
        </p:txBody>
      </p:sp>
      <p:sp>
        <p:nvSpPr>
          <p:cNvPr id="4" name="Content Placeholder 3"/>
          <p:cNvSpPr>
            <a:spLocks noGrp="1"/>
          </p:cNvSpPr>
          <p:nvPr>
            <p:ph sz="quarter" idx="1"/>
          </p:nvPr>
        </p:nvSpPr>
        <p:spPr>
          <a:xfrm>
            <a:off x="336331" y="1456768"/>
            <a:ext cx="11314895" cy="4883128"/>
          </a:xfrm>
        </p:spPr>
        <p:txBody>
          <a:bodyPr>
            <a:noAutofit/>
          </a:bodyPr>
          <a:lstStyle/>
          <a:p>
            <a:pPr marL="342900" indent="-342900">
              <a:lnSpc>
                <a:spcPct val="100000"/>
              </a:lnSpc>
              <a:buClr>
                <a:srgbClr val="973735"/>
              </a:buClr>
              <a:buSzPct val="50000"/>
              <a:buFont typeface="Wingdings" pitchFamily="2" charset="2"/>
              <a:buChar char="u"/>
              <a:defRPr/>
            </a:pPr>
            <a:r>
              <a:rPr lang="en-US"/>
              <a:t>Overview the SOLID Principles</a:t>
            </a:r>
          </a:p>
          <a:p>
            <a:pPr marL="342900" indent="-342900">
              <a:lnSpc>
                <a:spcPct val="100000"/>
              </a:lnSpc>
              <a:buClr>
                <a:srgbClr val="973735"/>
              </a:buClr>
              <a:buSzPct val="50000"/>
              <a:buFont typeface="Wingdings" pitchFamily="2" charset="2"/>
              <a:buChar char="u"/>
              <a:defRPr/>
            </a:pPr>
            <a:r>
              <a:rPr lang="en-US"/>
              <a:t>Overview the Inversion of Control (IoC) pattern</a:t>
            </a:r>
          </a:p>
          <a:p>
            <a:pPr marL="342900" indent="-342900">
              <a:lnSpc>
                <a:spcPct val="100000"/>
              </a:lnSpc>
              <a:buClr>
                <a:srgbClr val="973735"/>
              </a:buClr>
              <a:buSzPct val="50000"/>
              <a:buFont typeface="Wingdings" pitchFamily="2" charset="2"/>
              <a:buChar char="u"/>
              <a:defRPr/>
            </a:pPr>
            <a:r>
              <a:rPr lang="en-US"/>
              <a:t>Overview the Dependency Injection (DI)</a:t>
            </a:r>
          </a:p>
          <a:p>
            <a:pPr marL="342900" indent="-342900">
              <a:lnSpc>
                <a:spcPct val="100000"/>
              </a:lnSpc>
              <a:buClr>
                <a:srgbClr val="973735"/>
              </a:buClr>
              <a:buSzPct val="50000"/>
              <a:buFont typeface="Wingdings" pitchFamily="2" charset="2"/>
              <a:buChar char="u"/>
              <a:defRPr/>
            </a:pPr>
            <a:r>
              <a:rPr lang="en-US"/>
              <a:t>Describe about Service Lifetimes in DI </a:t>
            </a:r>
          </a:p>
          <a:p>
            <a:pPr marL="342900" indent="-342900">
              <a:lnSpc>
                <a:spcPct val="100000"/>
              </a:lnSpc>
              <a:buClr>
                <a:srgbClr val="973735"/>
              </a:buClr>
              <a:buSzPct val="50000"/>
              <a:buFont typeface="Wingdings" pitchFamily="2" charset="2"/>
              <a:buChar char="u"/>
              <a:defRPr/>
            </a:pPr>
            <a:r>
              <a:rPr lang="en-US"/>
              <a:t>Describe about Dependency Injection patterns</a:t>
            </a:r>
          </a:p>
          <a:p>
            <a:pPr marL="342900" indent="-342900">
              <a:lnSpc>
                <a:spcPct val="100000"/>
              </a:lnSpc>
              <a:buClr>
                <a:srgbClr val="973735"/>
              </a:buClr>
              <a:buSzPct val="50000"/>
              <a:buFont typeface="Wingdings" pitchFamily="2" charset="2"/>
              <a:buChar char="u"/>
              <a:defRPr/>
            </a:pPr>
            <a:r>
              <a:rPr lang="en-US"/>
              <a:t>Describe about Advantages and Disa</a:t>
            </a:r>
            <a:r>
              <a:rPr lang="en-US" sz="2800">
                <a:solidFill>
                  <a:srgbClr val="111111"/>
                </a:solidFill>
                <a:latin typeface="+mj-lt"/>
              </a:rPr>
              <a:t>dvantages of DI patterns</a:t>
            </a:r>
            <a:endParaRPr lang="en-US"/>
          </a:p>
          <a:p>
            <a:pPr marL="342900" indent="-342900">
              <a:lnSpc>
                <a:spcPct val="100000"/>
              </a:lnSpc>
              <a:buClr>
                <a:srgbClr val="973735"/>
              </a:buClr>
              <a:buSzPct val="50000"/>
              <a:buFont typeface="Wingdings" pitchFamily="2" charset="2"/>
              <a:buChar char="u"/>
              <a:defRPr/>
            </a:pPr>
            <a:r>
              <a:rPr lang="en-US"/>
              <a:t>Demo about IoC pattern</a:t>
            </a:r>
          </a:p>
          <a:p>
            <a:pPr marL="342900" indent="-342900">
              <a:lnSpc>
                <a:spcPct val="100000"/>
              </a:lnSpc>
              <a:buClr>
                <a:srgbClr val="973735"/>
              </a:buClr>
              <a:buSzPct val="50000"/>
              <a:buFont typeface="Wingdings" pitchFamily="2" charset="2"/>
              <a:buChar char="u"/>
              <a:defRPr/>
            </a:pPr>
            <a:r>
              <a:rPr lang="en-US"/>
              <a:t>Demo about DI pattern: Constructor, Property, Method and Ambient Context </a:t>
            </a:r>
          </a:p>
          <a:p>
            <a:pPr marL="342900" indent="-342900">
              <a:lnSpc>
                <a:spcPct val="100000"/>
              </a:lnSpc>
              <a:buClr>
                <a:srgbClr val="973735"/>
              </a:buClr>
              <a:buSzPct val="50000"/>
              <a:buFont typeface="Wingdings" pitchFamily="2" charset="2"/>
              <a:buChar char="u"/>
              <a:defRPr/>
            </a:pPr>
            <a:endParaRPr lang="en-US"/>
          </a:p>
          <a:p>
            <a:pPr marL="342900" indent="-342900">
              <a:lnSpc>
                <a:spcPct val="100000"/>
              </a:lnSpc>
              <a:buClr>
                <a:srgbClr val="973735"/>
              </a:buClr>
              <a:buSzPct val="50000"/>
              <a:buFont typeface="Wingdings" pitchFamily="2" charset="2"/>
              <a:buChar char="u"/>
              <a:defRPr/>
            </a:pPr>
            <a:endParaRPr lang="en-US"/>
          </a:p>
          <a:p>
            <a:pPr marL="342900" indent="-342900">
              <a:lnSpc>
                <a:spcPct val="100000"/>
              </a:lnSpc>
              <a:buClr>
                <a:srgbClr val="973735"/>
              </a:buClr>
              <a:buSzPct val="50000"/>
              <a:buFont typeface="Wingdings" pitchFamily="2" charset="2"/>
              <a:buChar char="u"/>
              <a:defRPr/>
            </a:pPr>
            <a:endParaRPr lang="en-US" dirty="0"/>
          </a:p>
          <a:p>
            <a:pPr marL="342900" indent="-342900">
              <a:lnSpc>
                <a:spcPct val="100000"/>
              </a:lnSpc>
              <a:buClr>
                <a:srgbClr val="973735"/>
              </a:buClr>
              <a:buSzPct val="50000"/>
              <a:buFont typeface="Wingdings" pitchFamily="2" charset="2"/>
              <a:buChar char="u"/>
              <a:defRPr/>
            </a:pPr>
            <a:endParaRPr lang="en-US" dirty="0"/>
          </a:p>
        </p:txBody>
      </p:sp>
      <p:sp>
        <p:nvSpPr>
          <p:cNvPr id="7" name="Date Placeholder 3">
            <a:extLst>
              <a:ext uri="{FF2B5EF4-FFF2-40B4-BE49-F238E27FC236}">
                <a16:creationId xmlns:a16="http://schemas.microsoft.com/office/drawing/2014/main" id="{1753D172-1458-45E9-A4F8-A4845EE390FE}"/>
              </a:ext>
            </a:extLst>
          </p:cNvPr>
          <p:cNvSpPr>
            <a:spLocks noGrp="1"/>
          </p:cNvSpPr>
          <p:nvPr>
            <p:ph type="dt" sz="half" idx="10"/>
          </p:nvPr>
        </p:nvSpPr>
        <p:spPr>
          <a:xfrm>
            <a:off x="838200" y="6487317"/>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8" name="Rectangle 2">
            <a:extLst>
              <a:ext uri="{FF2B5EF4-FFF2-40B4-BE49-F238E27FC236}">
                <a16:creationId xmlns:a16="http://schemas.microsoft.com/office/drawing/2014/main" id="{FF319F56-852E-4ECD-A4BE-395F066166B4}"/>
              </a:ext>
            </a:extLst>
          </p:cNvPr>
          <p:cNvSpPr>
            <a:spLocks noGrp="1"/>
          </p:cNvSpPr>
          <p:nvPr>
            <p:ph type="title"/>
          </p:nvPr>
        </p:nvSpPr>
        <p:spPr>
          <a:xfrm>
            <a:off x="278411" y="703038"/>
            <a:ext cx="10806720" cy="748017"/>
          </a:xfrm>
        </p:spPr>
        <p:txBody>
          <a:bodyPr>
            <a:normAutofit/>
          </a:bodyPr>
          <a:lstStyle/>
          <a:p>
            <a:r>
              <a:rPr lang="en-US" sz="4000" b="1" dirty="0"/>
              <a:t>Objectives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grpSp>
        <p:nvGrpSpPr>
          <p:cNvPr id="20" name="Group 19">
            <a:extLst>
              <a:ext uri="{FF2B5EF4-FFF2-40B4-BE49-F238E27FC236}">
                <a16:creationId xmlns:a16="http://schemas.microsoft.com/office/drawing/2014/main" id="{2C3251C0-BF31-49B5-8AF8-2297844F2B06}"/>
              </a:ext>
            </a:extLst>
          </p:cNvPr>
          <p:cNvGrpSpPr/>
          <p:nvPr/>
        </p:nvGrpSpPr>
        <p:grpSpPr>
          <a:xfrm>
            <a:off x="96798" y="1985684"/>
            <a:ext cx="11998400" cy="4282811"/>
            <a:chOff x="96798" y="1985684"/>
            <a:chExt cx="11998400" cy="4282811"/>
          </a:xfrm>
        </p:grpSpPr>
        <p:pic>
          <p:nvPicPr>
            <p:cNvPr id="5" name="Picture 4">
              <a:extLst>
                <a:ext uri="{FF2B5EF4-FFF2-40B4-BE49-F238E27FC236}">
                  <a16:creationId xmlns:a16="http://schemas.microsoft.com/office/drawing/2014/main" id="{F4B5B189-47B8-4DD4-975A-970120E5B002}"/>
                </a:ext>
              </a:extLst>
            </p:cNvPr>
            <p:cNvPicPr>
              <a:picLocks noChangeAspect="1"/>
            </p:cNvPicPr>
            <p:nvPr/>
          </p:nvPicPr>
          <p:blipFill>
            <a:blip r:embed="rId3"/>
            <a:stretch>
              <a:fillRect/>
            </a:stretch>
          </p:blipFill>
          <p:spPr>
            <a:xfrm>
              <a:off x="96798" y="1985684"/>
              <a:ext cx="3970364" cy="2941575"/>
            </a:xfrm>
            <a:prstGeom prst="rect">
              <a:avLst/>
            </a:prstGeom>
            <a:ln w="12700">
              <a:solidFill>
                <a:srgbClr val="0070C0"/>
              </a:solidFill>
            </a:ln>
          </p:spPr>
        </p:pic>
        <p:pic>
          <p:nvPicPr>
            <p:cNvPr id="7" name="Picture 6">
              <a:extLst>
                <a:ext uri="{FF2B5EF4-FFF2-40B4-BE49-F238E27FC236}">
                  <a16:creationId xmlns:a16="http://schemas.microsoft.com/office/drawing/2014/main" id="{BF3A7B99-7F02-4569-A967-91C2C5EF7A9D}"/>
                </a:ext>
              </a:extLst>
            </p:cNvPr>
            <p:cNvPicPr>
              <a:picLocks noChangeAspect="1"/>
            </p:cNvPicPr>
            <p:nvPr/>
          </p:nvPicPr>
          <p:blipFill>
            <a:blip r:embed="rId4"/>
            <a:stretch>
              <a:fillRect/>
            </a:stretch>
          </p:blipFill>
          <p:spPr>
            <a:xfrm>
              <a:off x="8018145" y="1985684"/>
              <a:ext cx="4077053" cy="4282811"/>
            </a:xfrm>
            <a:prstGeom prst="rect">
              <a:avLst/>
            </a:prstGeom>
            <a:ln w="12700">
              <a:solidFill>
                <a:srgbClr val="0070C0"/>
              </a:solidFill>
            </a:ln>
          </p:spPr>
        </p:pic>
        <p:pic>
          <p:nvPicPr>
            <p:cNvPr id="10" name="Picture 9">
              <a:extLst>
                <a:ext uri="{FF2B5EF4-FFF2-40B4-BE49-F238E27FC236}">
                  <a16:creationId xmlns:a16="http://schemas.microsoft.com/office/drawing/2014/main" id="{C6F7DAB6-363B-407B-AB07-F751B5215BC6}"/>
                </a:ext>
              </a:extLst>
            </p:cNvPr>
            <p:cNvPicPr>
              <a:picLocks noChangeAspect="1"/>
            </p:cNvPicPr>
            <p:nvPr/>
          </p:nvPicPr>
          <p:blipFill>
            <a:blip r:embed="rId5"/>
            <a:stretch>
              <a:fillRect/>
            </a:stretch>
          </p:blipFill>
          <p:spPr>
            <a:xfrm>
              <a:off x="4801471" y="1985684"/>
              <a:ext cx="2492197" cy="2520199"/>
            </a:xfrm>
            <a:prstGeom prst="rect">
              <a:avLst/>
            </a:prstGeom>
          </p:spPr>
        </p:pic>
        <p:cxnSp>
          <p:nvCxnSpPr>
            <p:cNvPr id="11" name="Straight Arrow Connector 10">
              <a:extLst>
                <a:ext uri="{FF2B5EF4-FFF2-40B4-BE49-F238E27FC236}">
                  <a16:creationId xmlns:a16="http://schemas.microsoft.com/office/drawing/2014/main" id="{CA8DD6C5-8C7D-4C76-BFF3-6861AD1F4087}"/>
                </a:ext>
              </a:extLst>
            </p:cNvPr>
            <p:cNvCxnSpPr>
              <a:cxnSpLocks/>
            </p:cNvCxnSpPr>
            <p:nvPr/>
          </p:nvCxnSpPr>
          <p:spPr>
            <a:xfrm flipH="1">
              <a:off x="4100052" y="3775587"/>
              <a:ext cx="1130709"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BD2CB3-C7C7-4E6D-A201-578CB898E7C0}"/>
                </a:ext>
              </a:extLst>
            </p:cNvPr>
            <p:cNvCxnSpPr>
              <a:cxnSpLocks/>
            </p:cNvCxnSpPr>
            <p:nvPr/>
          </p:nvCxnSpPr>
          <p:spPr>
            <a:xfrm>
              <a:off x="6228737" y="3574025"/>
              <a:ext cx="178940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737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grpSp>
        <p:nvGrpSpPr>
          <p:cNvPr id="12" name="Group 11">
            <a:extLst>
              <a:ext uri="{FF2B5EF4-FFF2-40B4-BE49-F238E27FC236}">
                <a16:creationId xmlns:a16="http://schemas.microsoft.com/office/drawing/2014/main" id="{2E31FE35-ED29-4970-838B-8C3FFA596A12}"/>
              </a:ext>
            </a:extLst>
          </p:cNvPr>
          <p:cNvGrpSpPr/>
          <p:nvPr/>
        </p:nvGrpSpPr>
        <p:grpSpPr>
          <a:xfrm>
            <a:off x="531776" y="1711127"/>
            <a:ext cx="11123627" cy="4590218"/>
            <a:chOff x="590768" y="1681631"/>
            <a:chExt cx="11123627" cy="4590218"/>
          </a:xfrm>
        </p:grpSpPr>
        <p:pic>
          <p:nvPicPr>
            <p:cNvPr id="6" name="Picture 5">
              <a:extLst>
                <a:ext uri="{FF2B5EF4-FFF2-40B4-BE49-F238E27FC236}">
                  <a16:creationId xmlns:a16="http://schemas.microsoft.com/office/drawing/2014/main" id="{C4C7EE74-644F-4650-B1DD-F6357C582927}"/>
                </a:ext>
              </a:extLst>
            </p:cNvPr>
            <p:cNvPicPr>
              <a:picLocks noChangeAspect="1"/>
            </p:cNvPicPr>
            <p:nvPr/>
          </p:nvPicPr>
          <p:blipFill>
            <a:blip r:embed="rId3"/>
            <a:stretch>
              <a:fillRect/>
            </a:stretch>
          </p:blipFill>
          <p:spPr>
            <a:xfrm>
              <a:off x="590768" y="1681631"/>
              <a:ext cx="6731178" cy="4590218"/>
            </a:xfrm>
            <a:prstGeom prst="rect">
              <a:avLst/>
            </a:prstGeom>
            <a:ln w="12700">
              <a:solidFill>
                <a:srgbClr val="0070C0"/>
              </a:solidFill>
            </a:ln>
          </p:spPr>
        </p:pic>
        <p:pic>
          <p:nvPicPr>
            <p:cNvPr id="13" name="Picture 12">
              <a:extLst>
                <a:ext uri="{FF2B5EF4-FFF2-40B4-BE49-F238E27FC236}">
                  <a16:creationId xmlns:a16="http://schemas.microsoft.com/office/drawing/2014/main" id="{FEC5BF6C-C246-488A-9F1F-19899D007AB5}"/>
                </a:ext>
              </a:extLst>
            </p:cNvPr>
            <p:cNvPicPr>
              <a:picLocks noChangeAspect="1"/>
            </p:cNvPicPr>
            <p:nvPr/>
          </p:nvPicPr>
          <p:blipFill>
            <a:blip r:embed="rId4"/>
            <a:stretch>
              <a:fillRect/>
            </a:stretch>
          </p:blipFill>
          <p:spPr>
            <a:xfrm>
              <a:off x="9222198" y="1686830"/>
              <a:ext cx="2492197" cy="2520199"/>
            </a:xfrm>
            <a:prstGeom prst="rect">
              <a:avLst/>
            </a:prstGeom>
          </p:spPr>
        </p:pic>
        <p:cxnSp>
          <p:nvCxnSpPr>
            <p:cNvPr id="14" name="Straight Arrow Connector 13">
              <a:extLst>
                <a:ext uri="{FF2B5EF4-FFF2-40B4-BE49-F238E27FC236}">
                  <a16:creationId xmlns:a16="http://schemas.microsoft.com/office/drawing/2014/main" id="{6F665B35-6B97-4A3C-9063-1FFCF6B7142C}"/>
                </a:ext>
              </a:extLst>
            </p:cNvPr>
            <p:cNvCxnSpPr>
              <a:cxnSpLocks/>
            </p:cNvCxnSpPr>
            <p:nvPr/>
          </p:nvCxnSpPr>
          <p:spPr>
            <a:xfrm flipH="1">
              <a:off x="7321947" y="3893573"/>
              <a:ext cx="230383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2763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pic>
        <p:nvPicPr>
          <p:cNvPr id="5" name="Picture 4">
            <a:extLst>
              <a:ext uri="{FF2B5EF4-FFF2-40B4-BE49-F238E27FC236}">
                <a16:creationId xmlns:a16="http://schemas.microsoft.com/office/drawing/2014/main" id="{0F5DB254-6F6A-4FCD-AE4F-08E5A036742C}"/>
              </a:ext>
            </a:extLst>
          </p:cNvPr>
          <p:cNvPicPr>
            <a:picLocks noChangeAspect="1"/>
          </p:cNvPicPr>
          <p:nvPr/>
        </p:nvPicPr>
        <p:blipFill>
          <a:blip r:embed="rId3"/>
          <a:stretch>
            <a:fillRect/>
          </a:stretch>
        </p:blipFill>
        <p:spPr>
          <a:xfrm>
            <a:off x="89817" y="2237165"/>
            <a:ext cx="3977985" cy="967824"/>
          </a:xfrm>
          <a:prstGeom prst="rect">
            <a:avLst/>
          </a:prstGeom>
        </p:spPr>
      </p:pic>
      <p:pic>
        <p:nvPicPr>
          <p:cNvPr id="11" name="Picture 10">
            <a:extLst>
              <a:ext uri="{FF2B5EF4-FFF2-40B4-BE49-F238E27FC236}">
                <a16:creationId xmlns:a16="http://schemas.microsoft.com/office/drawing/2014/main" id="{0CE6B76B-1DF0-4F40-BC96-4218624D01F0}"/>
              </a:ext>
            </a:extLst>
          </p:cNvPr>
          <p:cNvPicPr>
            <a:picLocks noChangeAspect="1"/>
          </p:cNvPicPr>
          <p:nvPr/>
        </p:nvPicPr>
        <p:blipFill>
          <a:blip r:embed="rId4"/>
          <a:stretch>
            <a:fillRect/>
          </a:stretch>
        </p:blipFill>
        <p:spPr>
          <a:xfrm>
            <a:off x="58998" y="3415413"/>
            <a:ext cx="5906012" cy="2690093"/>
          </a:xfrm>
          <a:prstGeom prst="rect">
            <a:avLst/>
          </a:prstGeom>
        </p:spPr>
      </p:pic>
      <p:pic>
        <p:nvPicPr>
          <p:cNvPr id="16" name="Picture 15">
            <a:extLst>
              <a:ext uri="{FF2B5EF4-FFF2-40B4-BE49-F238E27FC236}">
                <a16:creationId xmlns:a16="http://schemas.microsoft.com/office/drawing/2014/main" id="{678E3ED4-8A51-43CE-A5BB-FC466064AE54}"/>
              </a:ext>
            </a:extLst>
          </p:cNvPr>
          <p:cNvPicPr>
            <a:picLocks noChangeAspect="1"/>
          </p:cNvPicPr>
          <p:nvPr/>
        </p:nvPicPr>
        <p:blipFill>
          <a:blip r:embed="rId5"/>
          <a:stretch>
            <a:fillRect/>
          </a:stretch>
        </p:blipFill>
        <p:spPr>
          <a:xfrm>
            <a:off x="6243480" y="2721077"/>
            <a:ext cx="5768840" cy="2743438"/>
          </a:xfrm>
          <a:prstGeom prst="rect">
            <a:avLst/>
          </a:prstGeom>
        </p:spPr>
      </p:pic>
      <p:sp>
        <p:nvSpPr>
          <p:cNvPr id="17" name="Rectangle 16">
            <a:extLst>
              <a:ext uri="{FF2B5EF4-FFF2-40B4-BE49-F238E27FC236}">
                <a16:creationId xmlns:a16="http://schemas.microsoft.com/office/drawing/2014/main" id="{FF47D879-AC03-4031-BD58-71D05D3BABA5}"/>
              </a:ext>
            </a:extLst>
          </p:cNvPr>
          <p:cNvSpPr/>
          <p:nvPr/>
        </p:nvSpPr>
        <p:spPr>
          <a:xfrm>
            <a:off x="141005" y="166220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Tree>
    <p:extLst>
      <p:ext uri="{BB962C8B-B14F-4D97-AF65-F5344CB8AC3E}">
        <p14:creationId xmlns:p14="http://schemas.microsoft.com/office/powerpoint/2010/main" val="686594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pic>
        <p:nvPicPr>
          <p:cNvPr id="5" name="Picture 4">
            <a:extLst>
              <a:ext uri="{FF2B5EF4-FFF2-40B4-BE49-F238E27FC236}">
                <a16:creationId xmlns:a16="http://schemas.microsoft.com/office/drawing/2014/main" id="{6398114F-682D-43FD-9513-676BE475481D}"/>
              </a:ext>
            </a:extLst>
          </p:cNvPr>
          <p:cNvPicPr>
            <a:picLocks noChangeAspect="1"/>
          </p:cNvPicPr>
          <p:nvPr/>
        </p:nvPicPr>
        <p:blipFill>
          <a:blip r:embed="rId3"/>
          <a:stretch>
            <a:fillRect/>
          </a:stretch>
        </p:blipFill>
        <p:spPr>
          <a:xfrm>
            <a:off x="1190625" y="1364264"/>
            <a:ext cx="9810750" cy="5086350"/>
          </a:xfrm>
          <a:prstGeom prst="rect">
            <a:avLst/>
          </a:prstGeom>
        </p:spPr>
      </p:pic>
    </p:spTree>
    <p:extLst>
      <p:ext uri="{BB962C8B-B14F-4D97-AF65-F5344CB8AC3E}">
        <p14:creationId xmlns:p14="http://schemas.microsoft.com/office/powerpoint/2010/main" val="2630747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24</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154104" cy="575433"/>
          </a:xfrm>
        </p:spPr>
        <p:txBody>
          <a:bodyPr>
            <a:noAutofit/>
          </a:bodyPr>
          <a:lstStyle/>
          <a:p>
            <a:r>
              <a:rPr lang="en-US" sz="4000" b="1"/>
              <a:t>Dependency Inversion Principle (DIP)</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351205"/>
            <a:ext cx="12255053" cy="1769715"/>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i="1">
                <a:solidFill>
                  <a:srgbClr val="111111"/>
                </a:solidFill>
                <a:latin typeface="+mj-lt"/>
              </a:rPr>
              <a:t>High-level modules should not depend on low-level modules. Both should depend on the abstraction</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i="1">
                <a:solidFill>
                  <a:srgbClr val="111111"/>
                </a:solidFill>
                <a:latin typeface="+mj-lt"/>
              </a:rPr>
              <a:t>Abstractions should not depend on details. Details should depend on abstractions</a:t>
            </a:r>
          </a:p>
        </p:txBody>
      </p:sp>
      <p:sp>
        <p:nvSpPr>
          <p:cNvPr id="16" name="TextBox 15">
            <a:extLst>
              <a:ext uri="{FF2B5EF4-FFF2-40B4-BE49-F238E27FC236}">
                <a16:creationId xmlns:a16="http://schemas.microsoft.com/office/drawing/2014/main" id="{2B13E487-B1B5-4A75-8E89-934C6C3A1D0F}"/>
              </a:ext>
            </a:extLst>
          </p:cNvPr>
          <p:cNvSpPr txBox="1"/>
          <p:nvPr/>
        </p:nvSpPr>
        <p:spPr>
          <a:xfrm>
            <a:off x="-64573" y="4817424"/>
            <a:ext cx="12246741" cy="1692771"/>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Notification depends on Email, creating an instance in its constructor. This kind of interaction is said to be </a:t>
            </a:r>
            <a:r>
              <a:rPr lang="en-US" sz="2600" b="1" i="1">
                <a:solidFill>
                  <a:srgbClr val="111111"/>
                </a:solidFill>
                <a:latin typeface="+mj-lt"/>
              </a:rPr>
              <a:t>tightly coupled</a:t>
            </a:r>
            <a:r>
              <a:rPr lang="en-US" sz="2600">
                <a:solidFill>
                  <a:srgbClr val="111111"/>
                </a:solidFill>
                <a:latin typeface="+mj-lt"/>
              </a:rPr>
              <a:t>. If we want to send other types of notification as well, we have to modify the way the Notification class is implemented</a:t>
            </a:r>
          </a:p>
        </p:txBody>
      </p:sp>
      <p:pic>
        <p:nvPicPr>
          <p:cNvPr id="19" name="Picture 18">
            <a:extLst>
              <a:ext uri="{FF2B5EF4-FFF2-40B4-BE49-F238E27FC236}">
                <a16:creationId xmlns:a16="http://schemas.microsoft.com/office/drawing/2014/main" id="{643171CA-965A-4098-A543-514B77662362}"/>
              </a:ext>
            </a:extLst>
          </p:cNvPr>
          <p:cNvPicPr>
            <a:picLocks noChangeAspect="1"/>
          </p:cNvPicPr>
          <p:nvPr/>
        </p:nvPicPr>
        <p:blipFill>
          <a:blip r:embed="rId3"/>
          <a:stretch>
            <a:fillRect/>
          </a:stretch>
        </p:blipFill>
        <p:spPr>
          <a:xfrm>
            <a:off x="2739999" y="2860266"/>
            <a:ext cx="6905446" cy="1957158"/>
          </a:xfrm>
          <a:prstGeom prst="rect">
            <a:avLst/>
          </a:prstGeom>
          <a:ln w="12700">
            <a:solidFill>
              <a:schemeClr val="accent1"/>
            </a:solidFill>
          </a:ln>
        </p:spPr>
      </p:pic>
    </p:spTree>
    <p:extLst>
      <p:ext uri="{BB962C8B-B14F-4D97-AF65-F5344CB8AC3E}">
        <p14:creationId xmlns:p14="http://schemas.microsoft.com/office/powerpoint/2010/main" val="3363244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25</a:t>
            </a:fld>
            <a:endParaRPr lang="en-US"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410197"/>
            <a:ext cx="12255053" cy="2939266"/>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Inversion of Control (IoC) is a design principle. As the name suggests, it is used to invert different kinds of controls in object-oriented design to achieve loose coupling</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The controls refer to any additional responsibilities a class has, other than its main responsibility. This include control over the flow of an application, and control over the flow of an object creation or dependent object creation and binding</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The IoC principle helps in designing loosely coupled classes which make them testable, maintainable and extensible</a:t>
            </a:r>
          </a:p>
        </p:txBody>
      </p:sp>
      <p:pic>
        <p:nvPicPr>
          <p:cNvPr id="9" name="Picture 8">
            <a:extLst>
              <a:ext uri="{FF2B5EF4-FFF2-40B4-BE49-F238E27FC236}">
                <a16:creationId xmlns:a16="http://schemas.microsoft.com/office/drawing/2014/main" id="{8459678D-209B-4DB1-BEA5-84ED438F36B7}"/>
              </a:ext>
            </a:extLst>
          </p:cNvPr>
          <p:cNvPicPr>
            <a:picLocks noChangeAspect="1"/>
          </p:cNvPicPr>
          <p:nvPr/>
        </p:nvPicPr>
        <p:blipFill>
          <a:blip r:embed="rId3"/>
          <a:stretch>
            <a:fillRect/>
          </a:stretch>
        </p:blipFill>
        <p:spPr>
          <a:xfrm>
            <a:off x="5648257" y="4167752"/>
            <a:ext cx="6508733" cy="2301869"/>
          </a:xfrm>
          <a:prstGeom prst="rect">
            <a:avLst/>
          </a:prstGeom>
        </p:spPr>
      </p:pic>
      <p:sp>
        <p:nvSpPr>
          <p:cNvPr id="8" name="TextBox 7">
            <a:extLst>
              <a:ext uri="{FF2B5EF4-FFF2-40B4-BE49-F238E27FC236}">
                <a16:creationId xmlns:a16="http://schemas.microsoft.com/office/drawing/2014/main" id="{BBD642C9-09B0-4A19-959D-9B0A55DCD82D}"/>
              </a:ext>
            </a:extLst>
          </p:cNvPr>
          <p:cNvSpPr txBox="1"/>
          <p:nvPr/>
        </p:nvSpPr>
        <p:spPr>
          <a:xfrm>
            <a:off x="-39328" y="4275911"/>
            <a:ext cx="5593583" cy="2015936"/>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The DIP is a principle or set of rules kind of theory. On the other hand, Inversion of Control is a </a:t>
            </a:r>
            <a:r>
              <a:rPr lang="en-US" sz="2500" b="1">
                <a:solidFill>
                  <a:srgbClr val="111111"/>
                </a:solidFill>
                <a:latin typeface="+mj-lt"/>
              </a:rPr>
              <a:t>pattern</a:t>
            </a:r>
            <a:r>
              <a:rPr lang="en-US" sz="2500">
                <a:solidFill>
                  <a:srgbClr val="111111"/>
                </a:solidFill>
                <a:latin typeface="+mj-lt"/>
              </a:rPr>
              <a:t> of well-defined steps we can follow to make our code DIP friendly</a:t>
            </a:r>
          </a:p>
        </p:txBody>
      </p:sp>
      <p:sp>
        <p:nvSpPr>
          <p:cNvPr id="10" name="Title 1">
            <a:extLst>
              <a:ext uri="{FF2B5EF4-FFF2-40B4-BE49-F238E27FC236}">
                <a16:creationId xmlns:a16="http://schemas.microsoft.com/office/drawing/2014/main" id="{81B1234B-BFEF-4AD3-B2E5-5B9FFB7624D0}"/>
              </a:ext>
            </a:extLst>
          </p:cNvPr>
          <p:cNvSpPr>
            <a:spLocks noGrp="1"/>
          </p:cNvSpPr>
          <p:nvPr>
            <p:ph type="title"/>
          </p:nvPr>
        </p:nvSpPr>
        <p:spPr>
          <a:xfrm>
            <a:off x="396764" y="720006"/>
            <a:ext cx="11154104" cy="575433"/>
          </a:xfrm>
        </p:spPr>
        <p:txBody>
          <a:bodyPr>
            <a:noAutofit/>
          </a:bodyPr>
          <a:lstStyle/>
          <a:p>
            <a:r>
              <a:rPr lang="en-US" sz="4000" b="1"/>
              <a:t>Understanding Inversion of Control (IoC)</a:t>
            </a:r>
            <a:endParaRPr lang="en-US" sz="4000" b="1" dirty="0"/>
          </a:p>
        </p:txBody>
      </p:sp>
    </p:spTree>
    <p:extLst>
      <p:ext uri="{BB962C8B-B14F-4D97-AF65-F5344CB8AC3E}">
        <p14:creationId xmlns:p14="http://schemas.microsoft.com/office/powerpoint/2010/main" val="2264640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9E21-1D35-4B4A-B224-896F58D1D6FE}"/>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160DF68-1DFF-4EFD-91FB-869E5D58264E}"/>
              </a:ext>
            </a:extLst>
          </p:cNvPr>
          <p:cNvSpPr>
            <a:spLocks noGrp="1"/>
          </p:cNvSpPr>
          <p:nvPr>
            <p:ph idx="1"/>
          </p:nvPr>
        </p:nvSpPr>
        <p:spPr>
          <a:xfrm>
            <a:off x="838200" y="1535811"/>
            <a:ext cx="10515600" cy="4944888"/>
          </a:xfrm>
        </p:spPr>
        <p:txBody>
          <a:bodyPr>
            <a:normAutofit fontScale="85000" lnSpcReduction="20000"/>
          </a:bodyPr>
          <a:lstStyle/>
          <a:p>
            <a:pPr algn="just"/>
            <a:r>
              <a:rPr lang="en-US" b="0" i="0">
                <a:solidFill>
                  <a:srgbClr val="374151"/>
                </a:solidFill>
                <a:effectLst/>
                <a:latin typeface="Times New Roman" panose="02020603050405020304" pitchFamily="18" charset="0"/>
                <a:cs typeface="Times New Roman" panose="02020603050405020304" pitchFamily="18" charset="0"/>
              </a:rPr>
              <a:t>IoC stands for Inversion of Control, which is an important concept in object-oriented programming and a key part of Dependency Injection (DI).</a:t>
            </a:r>
          </a:p>
          <a:p>
            <a:pPr algn="just"/>
            <a:r>
              <a:rPr lang="en-US" b="0" i="0">
                <a:solidFill>
                  <a:srgbClr val="374151"/>
                </a:solidFill>
                <a:effectLst/>
                <a:latin typeface="Times New Roman" panose="02020603050405020304" pitchFamily="18" charset="0"/>
                <a:cs typeface="Times New Roman" panose="02020603050405020304" pitchFamily="18" charset="0"/>
              </a:rPr>
              <a:t>Traditionally, when you want to use an object, you would create it yourself or use another class to create it. However, with IoC, you don't create the object yourself; you let another component manage the object for you.</a:t>
            </a:r>
          </a:p>
          <a:p>
            <a:pPr algn="just"/>
            <a:r>
              <a:rPr lang="en-US" b="0" i="0">
                <a:solidFill>
                  <a:srgbClr val="374151"/>
                </a:solidFill>
                <a:effectLst/>
                <a:latin typeface="Times New Roman" panose="02020603050405020304" pitchFamily="18" charset="0"/>
                <a:cs typeface="Times New Roman" panose="02020603050405020304" pitchFamily="18" charset="0"/>
              </a:rPr>
              <a:t>This means that instead of objects in the application being created and managed by other objects, IoC allows objects to be created and managed by a third-party component, called a container. This container is responsible for managing the lifecycle of objects, including creating, allocating, releasing, and destroying them.</a:t>
            </a:r>
          </a:p>
          <a:p>
            <a:pPr algn="just"/>
            <a:r>
              <a:rPr lang="en-US" b="0" i="0">
                <a:solidFill>
                  <a:srgbClr val="374151"/>
                </a:solidFill>
                <a:effectLst/>
                <a:latin typeface="Times New Roman" panose="02020603050405020304" pitchFamily="18" charset="0"/>
                <a:cs typeface="Times New Roman" panose="02020603050405020304" pitchFamily="18" charset="0"/>
              </a:rPr>
              <a:t>When using IoC, you don't have to worry about creating objects, managing their lifecycle, or releasing them. You can simply focus on using them to solve problems in your application.</a:t>
            </a:r>
          </a:p>
          <a:p>
            <a:pPr algn="just"/>
            <a:r>
              <a:rPr lang="en-US" b="0" i="0">
                <a:solidFill>
                  <a:srgbClr val="374151"/>
                </a:solidFill>
                <a:effectLst/>
                <a:latin typeface="Times New Roman" panose="02020603050405020304" pitchFamily="18" charset="0"/>
                <a:cs typeface="Times New Roman" panose="02020603050405020304" pitchFamily="18" charset="0"/>
              </a:rPr>
              <a:t>IoC helps reduce dependencies between components in the application, increases reuse, and improves the testability and maintainability of code. It also increases the flexibility of code, allowing you to change the operation of the application without modifying the application code.</a:t>
            </a:r>
          </a:p>
        </p:txBody>
      </p:sp>
      <p:sp>
        <p:nvSpPr>
          <p:cNvPr id="4" name="Date Placeholder 3">
            <a:extLst>
              <a:ext uri="{FF2B5EF4-FFF2-40B4-BE49-F238E27FC236}">
                <a16:creationId xmlns:a16="http://schemas.microsoft.com/office/drawing/2014/main" id="{5C22AA9E-00AE-4085-99EA-1C8AFF0F2F39}"/>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73973E4-4586-4703-96DA-C86388092C3A}"/>
              </a:ext>
            </a:extLst>
          </p:cNvPr>
          <p:cNvSpPr>
            <a:spLocks noGrp="1"/>
          </p:cNvSpPr>
          <p:nvPr>
            <p:ph type="sldNum" sz="quarter" idx="12"/>
          </p:nvPr>
        </p:nvSpPr>
        <p:spPr/>
        <p:txBody>
          <a:bodyPr/>
          <a:lstStyle/>
          <a:p>
            <a:fld id="{CC0149FD-98BB-4821-915B-09C9BFE4B727}" type="slidenum">
              <a:rPr lang="en-US" smtClean="0"/>
              <a:pPr/>
              <a:t>26</a:t>
            </a:fld>
            <a:endParaRPr lang="en-US" dirty="0"/>
          </a:p>
        </p:txBody>
      </p:sp>
    </p:spTree>
    <p:extLst>
      <p:ext uri="{BB962C8B-B14F-4D97-AF65-F5344CB8AC3E}">
        <p14:creationId xmlns:p14="http://schemas.microsoft.com/office/powerpoint/2010/main" val="2328788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0A01-99BF-488D-A80F-2A27D549DF4A}"/>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F5CDB5C4-4E7C-41E4-9A6C-D0CF23A1379E}"/>
              </a:ext>
            </a:extLst>
          </p:cNvPr>
          <p:cNvSpPr>
            <a:spLocks noGrp="1"/>
          </p:cNvSpPr>
          <p:nvPr>
            <p:ph idx="1"/>
          </p:nvPr>
        </p:nvSpPr>
        <p:spPr>
          <a:xfrm>
            <a:off x="838200" y="1535810"/>
            <a:ext cx="10515600" cy="4874225"/>
          </a:xfrm>
        </p:spPr>
        <p:txBody>
          <a:bodyPr>
            <a:normAutofit fontScale="77500" lnSpcReduction="20000"/>
          </a:bodyPr>
          <a:lstStyle/>
          <a:p>
            <a:pPr algn="just"/>
            <a:r>
              <a:rPr lang="vi-VN" b="0" i="0">
                <a:solidFill>
                  <a:srgbClr val="374151"/>
                </a:solidFill>
                <a:effectLst/>
                <a:latin typeface="Söhne"/>
              </a:rPr>
              <a:t>IoC là viết tắt của Inversion of Control (đảo ngược điều khiển), là một khái niệm quan trọng trong lập trình hướng đối tượng và là một phần quan trọng trong Dependency Injection (DI).</a:t>
            </a:r>
          </a:p>
          <a:p>
            <a:pPr algn="just"/>
            <a:r>
              <a:rPr lang="vi-VN" b="0" i="0">
                <a:solidFill>
                  <a:srgbClr val="374151"/>
                </a:solidFill>
                <a:effectLst/>
                <a:latin typeface="Söhne"/>
              </a:rPr>
              <a:t>Trong truyền thống, khi bạn muốn sử dụng một đối tượng (object), bạn sẽ tự tạo nó hoặc sử dụng một class khác để tạo nó. Nhưng trong IoC, bạn không tự tạo đối tượng đó mà bạn để một thành phần khác quản lý đối tượng đó cho bạn.</a:t>
            </a:r>
          </a:p>
          <a:p>
            <a:pPr algn="just"/>
            <a:r>
              <a:rPr lang="vi-VN" b="0" i="0">
                <a:solidFill>
                  <a:srgbClr val="374151"/>
                </a:solidFill>
                <a:effectLst/>
                <a:latin typeface="Söhne"/>
              </a:rPr>
              <a:t>Điều này có nghĩa là, thay vì các đối tượng trong ứng dụng được tạo ra và quản lý bởi các đối tượng khác, IoC cho phép các đối tượng được tạo và quản lý bởi một bên thứ ba, được gọi là container. Container này có trách nhiệm quản lý vòng đời của các đối tượng, bao gồm tạo, phân bổ, giải phóng và phá hủy chúng.</a:t>
            </a:r>
          </a:p>
          <a:p>
            <a:pPr algn="just"/>
            <a:r>
              <a:rPr lang="vi-VN" b="0" i="0">
                <a:solidFill>
                  <a:srgbClr val="374151"/>
                </a:solidFill>
                <a:effectLst/>
                <a:latin typeface="Söhne"/>
              </a:rPr>
              <a:t>Khi sử dụng IoC, bạn không cần phải lo lắng về việc tạo đối tượng, quản lý vòng đời của đối tượng và giải phóng đối tượng, mà chỉ cần chú tâm vào việc sử dụng chúng để giải quyết các vấn đề trong ứng dụng của bạn.</a:t>
            </a:r>
          </a:p>
          <a:p>
            <a:pPr algn="just"/>
            <a:r>
              <a:rPr lang="vi-VN" b="0" i="0">
                <a:solidFill>
                  <a:srgbClr val="374151"/>
                </a:solidFill>
                <a:effectLst/>
                <a:latin typeface="Söhne"/>
              </a:rPr>
              <a:t>IoC giúp giảm sự phụ thuộc giữa các thành phần trong ứng dụng, tăng tính tái sử dụng và cải thiện khả năng kiểm thử và bảo trì của mã. Nó cũng giúp tăng tính linh hoạt của mã, cho phép bạn thay đổi hoạt động của ứng dụng mà không cần phải sửa đổi mã của ứng dụng.</a:t>
            </a:r>
          </a:p>
        </p:txBody>
      </p:sp>
      <p:sp>
        <p:nvSpPr>
          <p:cNvPr id="4" name="Date Placeholder 3">
            <a:extLst>
              <a:ext uri="{FF2B5EF4-FFF2-40B4-BE49-F238E27FC236}">
                <a16:creationId xmlns:a16="http://schemas.microsoft.com/office/drawing/2014/main" id="{EE48585C-9509-458C-8F97-528B49E989E4}"/>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B1E28FD0-9B16-4615-8644-C84EEA89CBA4}"/>
              </a:ext>
            </a:extLst>
          </p:cNvPr>
          <p:cNvSpPr>
            <a:spLocks noGrp="1"/>
          </p:cNvSpPr>
          <p:nvPr>
            <p:ph type="sldNum" sz="quarter" idx="12"/>
          </p:nvPr>
        </p:nvSpPr>
        <p:spPr/>
        <p:txBody>
          <a:bodyPr/>
          <a:lstStyle/>
          <a:p>
            <a:fld id="{CC0149FD-98BB-4821-915B-09C9BFE4B727}" type="slidenum">
              <a:rPr lang="en-US" smtClean="0"/>
              <a:pPr/>
              <a:t>27</a:t>
            </a:fld>
            <a:endParaRPr lang="en-US" dirty="0"/>
          </a:p>
        </p:txBody>
      </p:sp>
    </p:spTree>
    <p:extLst>
      <p:ext uri="{BB962C8B-B14F-4D97-AF65-F5344CB8AC3E}">
        <p14:creationId xmlns:p14="http://schemas.microsoft.com/office/powerpoint/2010/main" val="404621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Inversion of Control (IoC)</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72885" y="1404074"/>
            <a:ext cx="6680162" cy="5047536"/>
          </a:xfrm>
          <a:prstGeom prst="rect">
            <a:avLst/>
          </a:prstGeom>
          <a:noFill/>
        </p:spPr>
        <p:txBody>
          <a:bodyPr wrap="square">
            <a:spAutoFit/>
          </a:bodyPr>
          <a:lstStyle/>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The direction of dependency within the application should be in the direction of abstraction, not implementation details. Most applications are written such that compile-time dependency flows in the direction of runtime execution, producing a direct dependency graph</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That is, if class A calls a method of class B and class B calls a method of class C, then at compile time class A will depend on class B, and class B will depend on class C, as shown in the figure</a:t>
            </a:r>
          </a:p>
        </p:txBody>
      </p:sp>
      <p:pic>
        <p:nvPicPr>
          <p:cNvPr id="1026" name="Picture 2" descr="Direct dependency graph">
            <a:extLst>
              <a:ext uri="{FF2B5EF4-FFF2-40B4-BE49-F238E27FC236}">
                <a16:creationId xmlns:a16="http://schemas.microsoft.com/office/drawing/2014/main" id="{40A74FD8-0E75-4F2D-B7BA-D4A4ED6B0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607" y="1566983"/>
            <a:ext cx="5456573" cy="488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24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Inversion of Control (IoC)</a:t>
            </a:r>
            <a:endParaRPr lang="en-US" sz="4000" b="1" dirty="0"/>
          </a:p>
        </p:txBody>
      </p:sp>
      <p:sp>
        <p:nvSpPr>
          <p:cNvPr id="7" name="TextBox 6">
            <a:extLst>
              <a:ext uri="{FF2B5EF4-FFF2-40B4-BE49-F238E27FC236}">
                <a16:creationId xmlns:a16="http://schemas.microsoft.com/office/drawing/2014/main" id="{5A4F3DB6-FC75-42B7-8DE6-75BDA2D3F943}"/>
              </a:ext>
            </a:extLst>
          </p:cNvPr>
          <p:cNvSpPr txBox="1"/>
          <p:nvPr/>
        </p:nvSpPr>
        <p:spPr>
          <a:xfrm>
            <a:off x="-78657" y="1425113"/>
            <a:ext cx="6892359" cy="4970591"/>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Applying the </a:t>
            </a:r>
            <a:r>
              <a:rPr lang="en-US" sz="2600" b="1">
                <a:solidFill>
                  <a:srgbClr val="111111"/>
                </a:solidFill>
                <a:latin typeface="+mj-lt"/>
              </a:rPr>
              <a:t>Dependency Inversion Principle (DIP)</a:t>
            </a:r>
            <a:r>
              <a:rPr lang="en-US" sz="2600">
                <a:solidFill>
                  <a:srgbClr val="111111"/>
                </a:solidFill>
                <a:latin typeface="+mj-lt"/>
              </a:rPr>
              <a:t> allows A to call methods on an abstraction that B implements, making it possible for A to call B at runtime, but for B to depend on an interface controlled by A at compile time (thus, inverting the typical compile-time dependency)</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At run time, the flow of program execution remains unchanged, but the introduction of interfaces means that different implementations of these interfaces can easily be plugged in</a:t>
            </a:r>
          </a:p>
        </p:txBody>
      </p:sp>
      <p:grpSp>
        <p:nvGrpSpPr>
          <p:cNvPr id="2" name="Group 1">
            <a:extLst>
              <a:ext uri="{FF2B5EF4-FFF2-40B4-BE49-F238E27FC236}">
                <a16:creationId xmlns:a16="http://schemas.microsoft.com/office/drawing/2014/main" id="{8AD6F12E-95EB-441E-A4D3-F5F8C2A7E6E8}"/>
              </a:ext>
            </a:extLst>
          </p:cNvPr>
          <p:cNvGrpSpPr/>
          <p:nvPr/>
        </p:nvGrpSpPr>
        <p:grpSpPr>
          <a:xfrm>
            <a:off x="6813702" y="1605432"/>
            <a:ext cx="5247167" cy="4099421"/>
            <a:chOff x="6794040" y="1691779"/>
            <a:chExt cx="5247167" cy="3927653"/>
          </a:xfrm>
        </p:grpSpPr>
        <p:pic>
          <p:nvPicPr>
            <p:cNvPr id="8" name="Picture 7">
              <a:extLst>
                <a:ext uri="{FF2B5EF4-FFF2-40B4-BE49-F238E27FC236}">
                  <a16:creationId xmlns:a16="http://schemas.microsoft.com/office/drawing/2014/main" id="{DD0F8A5F-ABE2-45F7-A3BE-82B2C27218AB}"/>
                </a:ext>
              </a:extLst>
            </p:cNvPr>
            <p:cNvPicPr>
              <a:picLocks noChangeAspect="1"/>
            </p:cNvPicPr>
            <p:nvPr/>
          </p:nvPicPr>
          <p:blipFill>
            <a:blip r:embed="rId3"/>
            <a:stretch>
              <a:fillRect/>
            </a:stretch>
          </p:blipFill>
          <p:spPr>
            <a:xfrm>
              <a:off x="6794040" y="1691779"/>
              <a:ext cx="3391282" cy="3927653"/>
            </a:xfrm>
            <a:prstGeom prst="rect">
              <a:avLst/>
            </a:prstGeom>
          </p:spPr>
        </p:pic>
        <p:pic>
          <p:nvPicPr>
            <p:cNvPr id="11" name="Picture 10">
              <a:extLst>
                <a:ext uri="{FF2B5EF4-FFF2-40B4-BE49-F238E27FC236}">
                  <a16:creationId xmlns:a16="http://schemas.microsoft.com/office/drawing/2014/main" id="{A391AE5B-BBAD-4C5E-9817-305DF5E59BCE}"/>
                </a:ext>
              </a:extLst>
            </p:cNvPr>
            <p:cNvPicPr>
              <a:picLocks noChangeAspect="1"/>
            </p:cNvPicPr>
            <p:nvPr/>
          </p:nvPicPr>
          <p:blipFill>
            <a:blip r:embed="rId4"/>
            <a:stretch>
              <a:fillRect/>
            </a:stretch>
          </p:blipFill>
          <p:spPr>
            <a:xfrm>
              <a:off x="10264720" y="2290591"/>
              <a:ext cx="1776487" cy="3328841"/>
            </a:xfrm>
            <a:prstGeom prst="rect">
              <a:avLst/>
            </a:prstGeom>
          </p:spPr>
        </p:pic>
      </p:grpSp>
    </p:spTree>
    <p:extLst>
      <p:ext uri="{BB962C8B-B14F-4D97-AF65-F5344CB8AC3E}">
        <p14:creationId xmlns:p14="http://schemas.microsoft.com/office/powerpoint/2010/main" val="2090658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4865" y="2241458"/>
            <a:ext cx="9202270"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 Overview The SOLID Principles</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0795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30</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grpSp>
        <p:nvGrpSpPr>
          <p:cNvPr id="19" name="Group 18">
            <a:extLst>
              <a:ext uri="{FF2B5EF4-FFF2-40B4-BE49-F238E27FC236}">
                <a16:creationId xmlns:a16="http://schemas.microsoft.com/office/drawing/2014/main" id="{C71E367A-8D71-407F-916E-86B2A73F77CD}"/>
              </a:ext>
            </a:extLst>
          </p:cNvPr>
          <p:cNvGrpSpPr/>
          <p:nvPr/>
        </p:nvGrpSpPr>
        <p:grpSpPr>
          <a:xfrm>
            <a:off x="82016" y="1313459"/>
            <a:ext cx="12027968" cy="3748415"/>
            <a:chOff x="82016" y="1313459"/>
            <a:chExt cx="12027968" cy="3748415"/>
          </a:xfrm>
        </p:grpSpPr>
        <p:pic>
          <p:nvPicPr>
            <p:cNvPr id="8" name="Picture 7">
              <a:extLst>
                <a:ext uri="{FF2B5EF4-FFF2-40B4-BE49-F238E27FC236}">
                  <a16:creationId xmlns:a16="http://schemas.microsoft.com/office/drawing/2014/main" id="{66A81595-B54B-49EE-A90D-CE3395592E3B}"/>
                </a:ext>
              </a:extLst>
            </p:cNvPr>
            <p:cNvPicPr>
              <a:picLocks noChangeAspect="1"/>
            </p:cNvPicPr>
            <p:nvPr/>
          </p:nvPicPr>
          <p:blipFill>
            <a:blip r:embed="rId2"/>
            <a:stretch>
              <a:fillRect/>
            </a:stretch>
          </p:blipFill>
          <p:spPr>
            <a:xfrm>
              <a:off x="4365524" y="1313459"/>
              <a:ext cx="2326887" cy="2363822"/>
            </a:xfrm>
            <a:prstGeom prst="rect">
              <a:avLst/>
            </a:prstGeom>
          </p:spPr>
        </p:pic>
        <p:sp>
          <p:nvSpPr>
            <p:cNvPr id="10" name="TextBox 9">
              <a:extLst>
                <a:ext uri="{FF2B5EF4-FFF2-40B4-BE49-F238E27FC236}">
                  <a16:creationId xmlns:a16="http://schemas.microsoft.com/office/drawing/2014/main" id="{1FCAF447-D88C-4A6C-9DAD-186052C5DCD8}"/>
                </a:ext>
              </a:extLst>
            </p:cNvPr>
            <p:cNvSpPr txBox="1"/>
            <p:nvPr/>
          </p:nvSpPr>
          <p:spPr>
            <a:xfrm>
              <a:off x="82016" y="1944368"/>
              <a:ext cx="3351901" cy="3108543"/>
            </a:xfrm>
            <a:prstGeom prst="rect">
              <a:avLst/>
            </a:prstGeom>
            <a:noFill/>
            <a:ln w="12700">
              <a:solidFill>
                <a:srgbClr val="0070C0"/>
              </a:solidFill>
            </a:ln>
          </p:spPr>
          <p:txBody>
            <a:bodyPr wrap="square">
              <a:spAutoFit/>
            </a:bodyPr>
            <a:lstStyle/>
            <a:p>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"ID"</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"1"</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"Jurassic Park"</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"OscarNominations"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"3"</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"OscarWins"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"3"</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"ID"</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"2"</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"Spider-Man"</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"OscarNominations"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"2"</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"OscarWins"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"0"</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   }  </a:t>
              </a:r>
            </a:p>
            <a:p>
              <a:r>
                <a:rPr lang="en-US" sz="1400">
                  <a:solidFill>
                    <a:srgbClr val="000000"/>
                  </a:solidFill>
                  <a:latin typeface="Consolas" panose="020B0609020204030204" pitchFamily="49" charset="0"/>
                </a:rPr>
                <a:t>]</a:t>
              </a:r>
              <a:endParaRPr lang="en-US" sz="1400"/>
            </a:p>
          </p:txBody>
        </p:sp>
        <p:sp>
          <p:nvSpPr>
            <p:cNvPr id="12" name="TextBox 11">
              <a:extLst>
                <a:ext uri="{FF2B5EF4-FFF2-40B4-BE49-F238E27FC236}">
                  <a16:creationId xmlns:a16="http://schemas.microsoft.com/office/drawing/2014/main" id="{AEBB6CF5-901F-4B43-A97E-2F3A99B6D1EB}"/>
                </a:ext>
              </a:extLst>
            </p:cNvPr>
            <p:cNvSpPr txBox="1"/>
            <p:nvPr/>
          </p:nvSpPr>
          <p:spPr>
            <a:xfrm>
              <a:off x="7520778" y="1953331"/>
              <a:ext cx="4589206" cy="3108543"/>
            </a:xfrm>
            <a:prstGeom prst="rect">
              <a:avLst/>
            </a:prstGeom>
            <a:noFill/>
            <a:ln w="12700">
              <a:solidFill>
                <a:srgbClr val="0070C0"/>
              </a:solidFill>
            </a:ln>
          </p:spPr>
          <p:txBody>
            <a:bodyPr wrap="square">
              <a:spAutoFit/>
            </a:bodyPr>
            <a:lstStyle/>
            <a:p>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Movies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3</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King Kong</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4</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3</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5</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Superman Returns</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1</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0</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    </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Movies</a:t>
              </a:r>
              <a:r>
                <a:rPr lang="en-US" sz="1400">
                  <a:solidFill>
                    <a:srgbClr val="0000FF"/>
                  </a:solidFill>
                  <a:latin typeface="Consolas" panose="020B0609020204030204" pitchFamily="49" charset="0"/>
                </a:rPr>
                <a:t>&gt;</a:t>
              </a:r>
              <a:endParaRPr lang="en-US" sz="1400"/>
            </a:p>
          </p:txBody>
        </p:sp>
        <p:cxnSp>
          <p:nvCxnSpPr>
            <p:cNvPr id="13" name="Straight Arrow Connector 12">
              <a:extLst>
                <a:ext uri="{FF2B5EF4-FFF2-40B4-BE49-F238E27FC236}">
                  <a16:creationId xmlns:a16="http://schemas.microsoft.com/office/drawing/2014/main" id="{65C97ADE-3E87-41DA-9E96-59F5665F305E}"/>
                </a:ext>
              </a:extLst>
            </p:cNvPr>
            <p:cNvCxnSpPr>
              <a:cxnSpLocks/>
            </p:cNvCxnSpPr>
            <p:nvPr/>
          </p:nvCxnSpPr>
          <p:spPr>
            <a:xfrm flipH="1">
              <a:off x="3433917" y="2094271"/>
              <a:ext cx="1688689" cy="53094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C7ACD8-48FC-437E-8C1D-449A8AB07847}"/>
                </a:ext>
              </a:extLst>
            </p:cNvPr>
            <p:cNvCxnSpPr>
              <a:cxnSpLocks/>
            </p:cNvCxnSpPr>
            <p:nvPr/>
          </p:nvCxnSpPr>
          <p:spPr>
            <a:xfrm>
              <a:off x="6194323" y="2308122"/>
              <a:ext cx="1326455" cy="4744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3992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31</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grpSp>
        <p:nvGrpSpPr>
          <p:cNvPr id="40" name="Group 39">
            <a:extLst>
              <a:ext uri="{FF2B5EF4-FFF2-40B4-BE49-F238E27FC236}">
                <a16:creationId xmlns:a16="http://schemas.microsoft.com/office/drawing/2014/main" id="{5DE70A33-0025-4566-87F2-63D880E0EAF3}"/>
              </a:ext>
            </a:extLst>
          </p:cNvPr>
          <p:cNvGrpSpPr/>
          <p:nvPr/>
        </p:nvGrpSpPr>
        <p:grpSpPr>
          <a:xfrm>
            <a:off x="534412" y="1458779"/>
            <a:ext cx="11198941" cy="4957394"/>
            <a:chOff x="396764" y="1458779"/>
            <a:chExt cx="11198941" cy="4957394"/>
          </a:xfrm>
        </p:grpSpPr>
        <p:pic>
          <p:nvPicPr>
            <p:cNvPr id="8" name="Picture 7">
              <a:extLst>
                <a:ext uri="{FF2B5EF4-FFF2-40B4-BE49-F238E27FC236}">
                  <a16:creationId xmlns:a16="http://schemas.microsoft.com/office/drawing/2014/main" id="{66A81595-B54B-49EE-A90D-CE3395592E3B}"/>
                </a:ext>
              </a:extLst>
            </p:cNvPr>
            <p:cNvPicPr>
              <a:picLocks noChangeAspect="1"/>
            </p:cNvPicPr>
            <p:nvPr/>
          </p:nvPicPr>
          <p:blipFill>
            <a:blip r:embed="rId2"/>
            <a:stretch>
              <a:fillRect/>
            </a:stretch>
          </p:blipFill>
          <p:spPr>
            <a:xfrm>
              <a:off x="7906303" y="1458779"/>
              <a:ext cx="2326887" cy="2363822"/>
            </a:xfrm>
            <a:prstGeom prst="rect">
              <a:avLst/>
            </a:prstGeom>
          </p:spPr>
        </p:pic>
        <p:pic>
          <p:nvPicPr>
            <p:cNvPr id="3" name="Picture 2">
              <a:extLst>
                <a:ext uri="{FF2B5EF4-FFF2-40B4-BE49-F238E27FC236}">
                  <a16:creationId xmlns:a16="http://schemas.microsoft.com/office/drawing/2014/main" id="{BAF454C5-98F4-4DD9-9FC1-3611F180BBEF}"/>
                </a:ext>
              </a:extLst>
            </p:cNvPr>
            <p:cNvPicPr>
              <a:picLocks noChangeAspect="1"/>
            </p:cNvPicPr>
            <p:nvPr/>
          </p:nvPicPr>
          <p:blipFill>
            <a:blip r:embed="rId3"/>
            <a:stretch>
              <a:fillRect/>
            </a:stretch>
          </p:blipFill>
          <p:spPr>
            <a:xfrm>
              <a:off x="396764" y="1561507"/>
              <a:ext cx="3543607" cy="1234547"/>
            </a:xfrm>
            <a:prstGeom prst="rect">
              <a:avLst/>
            </a:prstGeom>
            <a:ln w="12700">
              <a:solidFill>
                <a:srgbClr val="0070C0"/>
              </a:solidFill>
            </a:ln>
          </p:spPr>
        </p:pic>
        <p:pic>
          <p:nvPicPr>
            <p:cNvPr id="9" name="Picture 8">
              <a:extLst>
                <a:ext uri="{FF2B5EF4-FFF2-40B4-BE49-F238E27FC236}">
                  <a16:creationId xmlns:a16="http://schemas.microsoft.com/office/drawing/2014/main" id="{810D9E9F-18EE-41D7-BE33-CDB5778060AC}"/>
                </a:ext>
              </a:extLst>
            </p:cNvPr>
            <p:cNvPicPr>
              <a:picLocks noChangeAspect="1"/>
            </p:cNvPicPr>
            <p:nvPr/>
          </p:nvPicPr>
          <p:blipFill>
            <a:blip r:embed="rId4"/>
            <a:stretch>
              <a:fillRect/>
            </a:stretch>
          </p:blipFill>
          <p:spPr>
            <a:xfrm>
              <a:off x="396764" y="3952261"/>
              <a:ext cx="4647301" cy="1646201"/>
            </a:xfrm>
            <a:prstGeom prst="rect">
              <a:avLst/>
            </a:prstGeom>
            <a:ln w="12700">
              <a:solidFill>
                <a:srgbClr val="0070C0"/>
              </a:solidFill>
            </a:ln>
          </p:spPr>
        </p:pic>
        <p:pic>
          <p:nvPicPr>
            <p:cNvPr id="14" name="Picture 13">
              <a:extLst>
                <a:ext uri="{FF2B5EF4-FFF2-40B4-BE49-F238E27FC236}">
                  <a16:creationId xmlns:a16="http://schemas.microsoft.com/office/drawing/2014/main" id="{1547DA71-F069-49EF-9E6F-408FF5709399}"/>
                </a:ext>
              </a:extLst>
            </p:cNvPr>
            <p:cNvPicPr>
              <a:picLocks noChangeAspect="1"/>
            </p:cNvPicPr>
            <p:nvPr/>
          </p:nvPicPr>
          <p:blipFill>
            <a:blip r:embed="rId5"/>
            <a:stretch>
              <a:fillRect/>
            </a:stretch>
          </p:blipFill>
          <p:spPr>
            <a:xfrm>
              <a:off x="5776415" y="3952261"/>
              <a:ext cx="5819290" cy="2463912"/>
            </a:xfrm>
            <a:prstGeom prst="rect">
              <a:avLst/>
            </a:prstGeom>
            <a:ln w="12700">
              <a:solidFill>
                <a:srgbClr val="0070C0"/>
              </a:solidFill>
            </a:ln>
          </p:spPr>
        </p:pic>
        <p:cxnSp>
          <p:nvCxnSpPr>
            <p:cNvPr id="21" name="Straight Arrow Connector 20">
              <a:extLst>
                <a:ext uri="{FF2B5EF4-FFF2-40B4-BE49-F238E27FC236}">
                  <a16:creationId xmlns:a16="http://schemas.microsoft.com/office/drawing/2014/main" id="{983D5A0C-EE4F-4E0D-80D2-CA1D79782D45}"/>
                </a:ext>
              </a:extLst>
            </p:cNvPr>
            <p:cNvCxnSpPr>
              <a:cxnSpLocks/>
            </p:cNvCxnSpPr>
            <p:nvPr/>
          </p:nvCxnSpPr>
          <p:spPr>
            <a:xfrm flipH="1" flipV="1">
              <a:off x="3940373" y="2139012"/>
              <a:ext cx="4745687" cy="6802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3C0E491-6A06-43D0-A26E-EB0EA3B5C2AD}"/>
                </a:ext>
              </a:extLst>
            </p:cNvPr>
            <p:cNvCxnSpPr>
              <a:cxnSpLocks/>
            </p:cNvCxnSpPr>
            <p:nvPr/>
          </p:nvCxnSpPr>
          <p:spPr>
            <a:xfrm flipH="1">
              <a:off x="4407312" y="3274142"/>
              <a:ext cx="4278748" cy="65493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17FAA48-9A73-498E-BEFA-E772AA2A5838}"/>
                </a:ext>
              </a:extLst>
            </p:cNvPr>
            <p:cNvCxnSpPr>
              <a:cxnSpLocks/>
            </p:cNvCxnSpPr>
            <p:nvPr/>
          </p:nvCxnSpPr>
          <p:spPr>
            <a:xfrm>
              <a:off x="10137058" y="3077497"/>
              <a:ext cx="1052052" cy="874764"/>
            </a:xfrm>
            <a:prstGeom prst="bentConnector3">
              <a:avLst>
                <a:gd name="adj1" fmla="val 9953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6334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32</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grpSp>
        <p:nvGrpSpPr>
          <p:cNvPr id="26" name="Group 25">
            <a:extLst>
              <a:ext uri="{FF2B5EF4-FFF2-40B4-BE49-F238E27FC236}">
                <a16:creationId xmlns:a16="http://schemas.microsoft.com/office/drawing/2014/main" id="{D73955B6-CBFA-4E85-9BDD-2C4693B68D98}"/>
              </a:ext>
            </a:extLst>
          </p:cNvPr>
          <p:cNvGrpSpPr/>
          <p:nvPr/>
        </p:nvGrpSpPr>
        <p:grpSpPr>
          <a:xfrm>
            <a:off x="907024" y="1632400"/>
            <a:ext cx="10279758" cy="4155006"/>
            <a:chOff x="838200" y="1524247"/>
            <a:chExt cx="10279758" cy="4155006"/>
          </a:xfrm>
        </p:grpSpPr>
        <p:pic>
          <p:nvPicPr>
            <p:cNvPr id="8" name="Picture 7">
              <a:extLst>
                <a:ext uri="{FF2B5EF4-FFF2-40B4-BE49-F238E27FC236}">
                  <a16:creationId xmlns:a16="http://schemas.microsoft.com/office/drawing/2014/main" id="{66A81595-B54B-49EE-A90D-CE3395592E3B}"/>
                </a:ext>
              </a:extLst>
            </p:cNvPr>
            <p:cNvPicPr>
              <a:picLocks noChangeAspect="1"/>
            </p:cNvPicPr>
            <p:nvPr/>
          </p:nvPicPr>
          <p:blipFill>
            <a:blip r:embed="rId2"/>
            <a:stretch>
              <a:fillRect/>
            </a:stretch>
          </p:blipFill>
          <p:spPr>
            <a:xfrm>
              <a:off x="8791071" y="1524247"/>
              <a:ext cx="2326887" cy="2363822"/>
            </a:xfrm>
            <a:prstGeom prst="rect">
              <a:avLst/>
            </a:prstGeom>
          </p:spPr>
        </p:pic>
        <p:cxnSp>
          <p:nvCxnSpPr>
            <p:cNvPr id="23" name="Straight Arrow Connector 22">
              <a:extLst>
                <a:ext uri="{FF2B5EF4-FFF2-40B4-BE49-F238E27FC236}">
                  <a16:creationId xmlns:a16="http://schemas.microsoft.com/office/drawing/2014/main" id="{93C0E491-6A06-43D0-A26E-EB0EA3B5C2AD}"/>
                </a:ext>
              </a:extLst>
            </p:cNvPr>
            <p:cNvCxnSpPr>
              <a:cxnSpLocks/>
            </p:cNvCxnSpPr>
            <p:nvPr/>
          </p:nvCxnSpPr>
          <p:spPr>
            <a:xfrm flipH="1">
              <a:off x="7323382" y="3559277"/>
              <a:ext cx="190910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F56E744-0D28-4B3C-92F4-B44BE52C8A96}"/>
                </a:ext>
              </a:extLst>
            </p:cNvPr>
            <p:cNvPicPr>
              <a:picLocks noChangeAspect="1"/>
            </p:cNvPicPr>
            <p:nvPr/>
          </p:nvPicPr>
          <p:blipFill>
            <a:blip r:embed="rId3"/>
            <a:stretch>
              <a:fillRect/>
            </a:stretch>
          </p:blipFill>
          <p:spPr>
            <a:xfrm>
              <a:off x="838200" y="1564096"/>
              <a:ext cx="6485182" cy="4115157"/>
            </a:xfrm>
            <a:prstGeom prst="rect">
              <a:avLst/>
            </a:prstGeom>
            <a:ln w="12700">
              <a:solidFill>
                <a:srgbClr val="0070C0"/>
              </a:solidFill>
            </a:ln>
          </p:spPr>
        </p:pic>
      </p:grpSp>
    </p:spTree>
    <p:extLst>
      <p:ext uri="{BB962C8B-B14F-4D97-AF65-F5344CB8AC3E}">
        <p14:creationId xmlns:p14="http://schemas.microsoft.com/office/powerpoint/2010/main" val="2131874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33</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pic>
        <p:nvPicPr>
          <p:cNvPr id="9" name="Picture 8">
            <a:extLst>
              <a:ext uri="{FF2B5EF4-FFF2-40B4-BE49-F238E27FC236}">
                <a16:creationId xmlns:a16="http://schemas.microsoft.com/office/drawing/2014/main" id="{0B6A1E10-954D-4104-B067-821AD3D11E47}"/>
              </a:ext>
            </a:extLst>
          </p:cNvPr>
          <p:cNvPicPr>
            <a:picLocks noChangeAspect="1"/>
          </p:cNvPicPr>
          <p:nvPr/>
        </p:nvPicPr>
        <p:blipFill>
          <a:blip r:embed="rId2"/>
          <a:stretch>
            <a:fillRect/>
          </a:stretch>
        </p:blipFill>
        <p:spPr>
          <a:xfrm>
            <a:off x="5096106" y="1376514"/>
            <a:ext cx="7056566" cy="3854246"/>
          </a:xfrm>
          <a:prstGeom prst="rect">
            <a:avLst/>
          </a:prstGeom>
          <a:ln w="12700">
            <a:noFill/>
          </a:ln>
        </p:spPr>
      </p:pic>
      <p:sp>
        <p:nvSpPr>
          <p:cNvPr id="13" name="Rectangle 12">
            <a:extLst>
              <a:ext uri="{FF2B5EF4-FFF2-40B4-BE49-F238E27FC236}">
                <a16:creationId xmlns:a16="http://schemas.microsoft.com/office/drawing/2014/main" id="{0F269CE7-6AAD-41A7-8056-1A0F37CAB5E7}"/>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pic>
        <p:nvPicPr>
          <p:cNvPr id="11" name="Picture 10">
            <a:extLst>
              <a:ext uri="{FF2B5EF4-FFF2-40B4-BE49-F238E27FC236}">
                <a16:creationId xmlns:a16="http://schemas.microsoft.com/office/drawing/2014/main" id="{6497D437-D2AB-4FF5-B4D5-D1D7B1D4AA42}"/>
              </a:ext>
            </a:extLst>
          </p:cNvPr>
          <p:cNvPicPr>
            <a:picLocks noChangeAspect="1"/>
          </p:cNvPicPr>
          <p:nvPr/>
        </p:nvPicPr>
        <p:blipFill>
          <a:blip r:embed="rId3"/>
          <a:stretch>
            <a:fillRect/>
          </a:stretch>
        </p:blipFill>
        <p:spPr>
          <a:xfrm>
            <a:off x="39328" y="2051490"/>
            <a:ext cx="4915326" cy="3673158"/>
          </a:xfrm>
          <a:prstGeom prst="rect">
            <a:avLst/>
          </a:prstGeom>
        </p:spPr>
      </p:pic>
      <p:pic>
        <p:nvPicPr>
          <p:cNvPr id="16" name="Picture 15">
            <a:extLst>
              <a:ext uri="{FF2B5EF4-FFF2-40B4-BE49-F238E27FC236}">
                <a16:creationId xmlns:a16="http://schemas.microsoft.com/office/drawing/2014/main" id="{F561C9E4-9362-4645-9CCC-8EEDF2A2B543}"/>
              </a:ext>
            </a:extLst>
          </p:cNvPr>
          <p:cNvPicPr>
            <a:picLocks noChangeAspect="1"/>
          </p:cNvPicPr>
          <p:nvPr/>
        </p:nvPicPr>
        <p:blipFill>
          <a:blip r:embed="rId4"/>
          <a:stretch>
            <a:fillRect/>
          </a:stretch>
        </p:blipFill>
        <p:spPr>
          <a:xfrm>
            <a:off x="3968968" y="5251564"/>
            <a:ext cx="3865508" cy="1180188"/>
          </a:xfrm>
          <a:prstGeom prst="rect">
            <a:avLst/>
          </a:prstGeom>
        </p:spPr>
      </p:pic>
      <p:pic>
        <p:nvPicPr>
          <p:cNvPr id="17" name="Picture 16">
            <a:extLst>
              <a:ext uri="{FF2B5EF4-FFF2-40B4-BE49-F238E27FC236}">
                <a16:creationId xmlns:a16="http://schemas.microsoft.com/office/drawing/2014/main" id="{DBCBE088-DCED-444E-B6F6-61442663D731}"/>
              </a:ext>
            </a:extLst>
          </p:cNvPr>
          <p:cNvPicPr>
            <a:picLocks noChangeAspect="1"/>
          </p:cNvPicPr>
          <p:nvPr/>
        </p:nvPicPr>
        <p:blipFill>
          <a:blip r:embed="rId5"/>
          <a:stretch>
            <a:fillRect/>
          </a:stretch>
        </p:blipFill>
        <p:spPr>
          <a:xfrm>
            <a:off x="8040951" y="5230760"/>
            <a:ext cx="4082218" cy="1200992"/>
          </a:xfrm>
          <a:prstGeom prst="rect">
            <a:avLst/>
          </a:prstGeom>
        </p:spPr>
      </p:pic>
      <p:sp>
        <p:nvSpPr>
          <p:cNvPr id="3" name="Rectangle 2">
            <a:extLst>
              <a:ext uri="{FF2B5EF4-FFF2-40B4-BE49-F238E27FC236}">
                <a16:creationId xmlns:a16="http://schemas.microsoft.com/office/drawing/2014/main" id="{9C4CA1CF-957A-4D75-9E65-DEB78185087B}"/>
              </a:ext>
            </a:extLst>
          </p:cNvPr>
          <p:cNvSpPr/>
          <p:nvPr/>
        </p:nvSpPr>
        <p:spPr>
          <a:xfrm>
            <a:off x="1278194" y="3569110"/>
            <a:ext cx="3676460" cy="11801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405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4865" y="2241458"/>
            <a:ext cx="9202270"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 Overview Dependency Injection</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949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35</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154104" cy="575433"/>
          </a:xfrm>
        </p:spPr>
        <p:txBody>
          <a:bodyPr>
            <a:noAutofit/>
          </a:bodyPr>
          <a:lstStyle/>
          <a:p>
            <a:r>
              <a:rPr lang="en-US" sz="4000" b="1"/>
              <a:t>Understanding Dependency Injection (DI) </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361037"/>
            <a:ext cx="12255053" cy="1292662"/>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b="1">
                <a:solidFill>
                  <a:srgbClr val="111111"/>
                </a:solidFill>
                <a:latin typeface="+mj-lt"/>
              </a:rPr>
              <a:t>IoC</a:t>
            </a:r>
            <a:r>
              <a:rPr lang="en-US" sz="2600">
                <a:solidFill>
                  <a:srgbClr val="111111"/>
                </a:solidFill>
                <a:latin typeface="+mj-lt"/>
              </a:rPr>
              <a:t> can be done using </a:t>
            </a:r>
            <a:r>
              <a:rPr lang="en-US" sz="2600" b="1">
                <a:solidFill>
                  <a:srgbClr val="111111"/>
                </a:solidFill>
                <a:latin typeface="+mj-lt"/>
              </a:rPr>
              <a:t>Dependency Injection (DI)</a:t>
            </a:r>
            <a:r>
              <a:rPr lang="en-US" sz="2600">
                <a:solidFill>
                  <a:srgbClr val="111111"/>
                </a:solidFill>
                <a:latin typeface="+mj-lt"/>
              </a:rPr>
              <a:t>. It explains how to inject the concrete implementation into a class that is using abstraction, in other words an interface inside</a:t>
            </a:r>
          </a:p>
        </p:txBody>
      </p:sp>
      <p:pic>
        <p:nvPicPr>
          <p:cNvPr id="8" name="Picture 7">
            <a:extLst>
              <a:ext uri="{FF2B5EF4-FFF2-40B4-BE49-F238E27FC236}">
                <a16:creationId xmlns:a16="http://schemas.microsoft.com/office/drawing/2014/main" id="{C03B78B9-205F-49B1-84B6-BE22CAD12CB1}"/>
              </a:ext>
            </a:extLst>
          </p:cNvPr>
          <p:cNvPicPr>
            <a:picLocks noChangeAspect="1"/>
          </p:cNvPicPr>
          <p:nvPr/>
        </p:nvPicPr>
        <p:blipFill>
          <a:blip r:embed="rId3"/>
          <a:stretch>
            <a:fillRect/>
          </a:stretch>
        </p:blipFill>
        <p:spPr>
          <a:xfrm>
            <a:off x="7372350" y="2703414"/>
            <a:ext cx="4391025" cy="3710609"/>
          </a:xfrm>
          <a:prstGeom prst="rect">
            <a:avLst/>
          </a:prstGeom>
        </p:spPr>
      </p:pic>
      <p:sp>
        <p:nvSpPr>
          <p:cNvPr id="9" name="TextBox 8">
            <a:extLst>
              <a:ext uri="{FF2B5EF4-FFF2-40B4-BE49-F238E27FC236}">
                <a16:creationId xmlns:a16="http://schemas.microsoft.com/office/drawing/2014/main" id="{858EFA72-7C36-4608-9697-BE73423F697C}"/>
              </a:ext>
            </a:extLst>
          </p:cNvPr>
          <p:cNvSpPr txBox="1"/>
          <p:nvPr/>
        </p:nvSpPr>
        <p:spPr>
          <a:xfrm>
            <a:off x="-47626" y="2673130"/>
            <a:ext cx="6972301" cy="3693319"/>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The main idea of dependency injection is to reduce the coupling between classes and move the binding of abstraction and concrete implementation out of the dependent class. In simple words, DI is how one object know about other dependent object which is abstracted. There are mainly 04 ways of achieving the Dependency Injection:</a:t>
            </a:r>
          </a:p>
        </p:txBody>
      </p:sp>
    </p:spTree>
    <p:extLst>
      <p:ext uri="{BB962C8B-B14F-4D97-AF65-F5344CB8AC3E}">
        <p14:creationId xmlns:p14="http://schemas.microsoft.com/office/powerpoint/2010/main" val="3136233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36</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154104" cy="575433"/>
          </a:xfrm>
        </p:spPr>
        <p:txBody>
          <a:bodyPr>
            <a:noAutofit/>
          </a:bodyPr>
          <a:lstStyle/>
          <a:p>
            <a:r>
              <a:rPr lang="en-US" sz="4000" b="1"/>
              <a:t>Benefits of Dependency Injection (DI) </a:t>
            </a:r>
            <a:endParaRPr lang="en-US" sz="4000" b="1" dirty="0"/>
          </a:p>
        </p:txBody>
      </p:sp>
      <p:graphicFrame>
        <p:nvGraphicFramePr>
          <p:cNvPr id="10" name="Table 9">
            <a:extLst>
              <a:ext uri="{FF2B5EF4-FFF2-40B4-BE49-F238E27FC236}">
                <a16:creationId xmlns:a16="http://schemas.microsoft.com/office/drawing/2014/main" id="{CCCB555D-2A87-49B2-A7AB-231FD7A2FCCD}"/>
              </a:ext>
            </a:extLst>
          </p:cNvPr>
          <p:cNvGraphicFramePr>
            <a:graphicFrameLocks noGrp="1"/>
          </p:cNvGraphicFramePr>
          <p:nvPr>
            <p:extLst>
              <p:ext uri="{D42A27DB-BD31-4B8C-83A1-F6EECF244321}">
                <p14:modId xmlns:p14="http://schemas.microsoft.com/office/powerpoint/2010/main" val="1331936405"/>
              </p:ext>
            </p:extLst>
          </p:nvPr>
        </p:nvGraphicFramePr>
        <p:xfrm>
          <a:off x="100012" y="1864145"/>
          <a:ext cx="11991975" cy="4047848"/>
        </p:xfrm>
        <a:graphic>
          <a:graphicData uri="http://schemas.openxmlformats.org/drawingml/2006/table">
            <a:tbl>
              <a:tblPr firstRow="1" bandRow="1">
                <a:tableStyleId>{5C22544A-7EE6-4342-B048-85BDC9FD1C3A}</a:tableStyleId>
              </a:tblPr>
              <a:tblGrid>
                <a:gridCol w="1836907">
                  <a:extLst>
                    <a:ext uri="{9D8B030D-6E8A-4147-A177-3AD203B41FA5}">
                      <a16:colId xmlns:a16="http://schemas.microsoft.com/office/drawing/2014/main" val="20000"/>
                    </a:ext>
                  </a:extLst>
                </a:gridCol>
                <a:gridCol w="4989948">
                  <a:extLst>
                    <a:ext uri="{9D8B030D-6E8A-4147-A177-3AD203B41FA5}">
                      <a16:colId xmlns:a16="http://schemas.microsoft.com/office/drawing/2014/main" val="20001"/>
                    </a:ext>
                  </a:extLst>
                </a:gridCol>
                <a:gridCol w="5165120">
                  <a:extLst>
                    <a:ext uri="{9D8B030D-6E8A-4147-A177-3AD203B41FA5}">
                      <a16:colId xmlns:a16="http://schemas.microsoft.com/office/drawing/2014/main" val="1324780692"/>
                    </a:ext>
                  </a:extLst>
                </a:gridCol>
              </a:tblGrid>
              <a:tr h="405488">
                <a:tc>
                  <a:txBody>
                    <a:bodyPr/>
                    <a:lstStyle/>
                    <a:p>
                      <a:pPr marL="0" algn="l" defTabSz="914400" rtl="0" eaLnBrk="1" latinLnBrk="0" hangingPunct="1"/>
                      <a:r>
                        <a:rPr lang="en-US" sz="2000" b="1" kern="1200">
                          <a:solidFill>
                            <a:schemeClr val="lt1"/>
                          </a:solidFill>
                          <a:latin typeface="+mn-lt"/>
                          <a:ea typeface="+mn-ea"/>
                          <a:cs typeface="+mn-cs"/>
                        </a:rPr>
                        <a:t>Benefit</a:t>
                      </a:r>
                      <a:endParaRPr lang="en-US" sz="2000" b="1" kern="1200" dirty="0">
                        <a:solidFill>
                          <a:schemeClr val="lt1"/>
                        </a:solidFill>
                        <a:latin typeface="+mn-lt"/>
                        <a:ea typeface="+mn-ea"/>
                        <a:cs typeface="+mn-cs"/>
                      </a:endParaRPr>
                    </a:p>
                  </a:txBody>
                  <a:tcPr/>
                </a:tc>
                <a:tc>
                  <a:txBody>
                    <a:bodyPr/>
                    <a:lstStyle/>
                    <a:p>
                      <a:r>
                        <a:rPr lang="en-US" sz="2000" dirty="0"/>
                        <a:t>Description</a:t>
                      </a:r>
                    </a:p>
                  </a:txBody>
                  <a:tcPr/>
                </a:tc>
                <a:tc>
                  <a:txBody>
                    <a:bodyPr/>
                    <a:lstStyle/>
                    <a:p>
                      <a:r>
                        <a:rPr lang="en-US" sz="2000"/>
                        <a:t>When is it valuable?</a:t>
                      </a:r>
                      <a:endParaRPr lang="en-US" sz="2000" dirty="0"/>
                    </a:p>
                  </a:txBody>
                  <a:tcPr/>
                </a:tc>
                <a:extLst>
                  <a:ext uri="{0D108BD9-81ED-4DB2-BD59-A6C34878D82A}">
                    <a16:rowId xmlns:a16="http://schemas.microsoft.com/office/drawing/2014/main" val="10000"/>
                  </a:ext>
                </a:extLst>
              </a:tr>
              <a:tr h="354145">
                <a:tc>
                  <a:txBody>
                    <a:bodyPr/>
                    <a:lstStyle/>
                    <a:p>
                      <a:pPr algn="l"/>
                      <a:r>
                        <a:rPr lang="en-US" sz="1900" u="none" strike="noStrike" kern="1200">
                          <a:solidFill>
                            <a:schemeClr val="dk1"/>
                          </a:solidFill>
                          <a:effectLst/>
                          <a:latin typeface="+mn-lt"/>
                          <a:ea typeface="+mn-ea"/>
                          <a:cs typeface="+mn-cs"/>
                        </a:rPr>
                        <a:t>Late binding </a:t>
                      </a:r>
                    </a:p>
                  </a:txBody>
                  <a:tcPr anchor="ctr"/>
                </a:tc>
                <a:tc>
                  <a:txBody>
                    <a:bodyPr/>
                    <a:lstStyle/>
                    <a:p>
                      <a:pPr algn="just"/>
                      <a:r>
                        <a:rPr lang="en-US" sz="1900" u="none" strike="noStrike" kern="1200">
                          <a:solidFill>
                            <a:schemeClr val="dk1"/>
                          </a:solidFill>
                          <a:effectLst/>
                          <a:latin typeface="+mn-lt"/>
                          <a:ea typeface="+mn-ea"/>
                          <a:cs typeface="+mn-cs"/>
                        </a:rPr>
                        <a:t>Services can be swapped with other services</a:t>
                      </a:r>
                    </a:p>
                  </a:txBody>
                  <a:tcPr anchor="ctr"/>
                </a:tc>
                <a:tc>
                  <a:txBody>
                    <a:bodyPr/>
                    <a:lstStyle/>
                    <a:p>
                      <a:pPr algn="just"/>
                      <a:r>
                        <a:rPr lang="en-US" sz="1900" u="none" strike="noStrike" kern="1200">
                          <a:solidFill>
                            <a:schemeClr val="dk1"/>
                          </a:solidFill>
                          <a:effectLst/>
                          <a:latin typeface="+mn-lt"/>
                          <a:ea typeface="+mn-ea"/>
                          <a:cs typeface="+mn-cs"/>
                        </a:rPr>
                        <a:t>Valuable in standard software, but perhaps</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less so in enterprise applications where the</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runtime environment tends to be well-defined</a:t>
                      </a:r>
                    </a:p>
                  </a:txBody>
                  <a:tcPr anchor="ctr"/>
                </a:tc>
                <a:extLst>
                  <a:ext uri="{0D108BD9-81ED-4DB2-BD59-A6C34878D82A}">
                    <a16:rowId xmlns:a16="http://schemas.microsoft.com/office/drawing/2014/main" val="10001"/>
                  </a:ext>
                </a:extLst>
              </a:tr>
              <a:tr h="308548">
                <a:tc>
                  <a:txBody>
                    <a:bodyPr/>
                    <a:lstStyle/>
                    <a:p>
                      <a:pPr algn="l"/>
                      <a:r>
                        <a:rPr lang="en-US" sz="1900" u="none" strike="noStrike" kern="1200">
                          <a:solidFill>
                            <a:schemeClr val="dk1"/>
                          </a:solidFill>
                          <a:effectLst/>
                          <a:latin typeface="+mn-lt"/>
                          <a:ea typeface="+mn-ea"/>
                          <a:cs typeface="+mn-cs"/>
                        </a:rPr>
                        <a:t>Extensibility </a:t>
                      </a:r>
                    </a:p>
                  </a:txBody>
                  <a:tcPr anchor="ctr"/>
                </a:tc>
                <a:tc>
                  <a:txBody>
                    <a:bodyPr/>
                    <a:lstStyle/>
                    <a:p>
                      <a:pPr algn="just"/>
                      <a:r>
                        <a:rPr lang="en-US" sz="1900" u="none" strike="noStrike" kern="1200">
                          <a:solidFill>
                            <a:schemeClr val="dk1"/>
                          </a:solidFill>
                          <a:effectLst/>
                          <a:latin typeface="+mn-lt"/>
                          <a:ea typeface="+mn-ea"/>
                          <a:cs typeface="+mn-cs"/>
                        </a:rPr>
                        <a:t>Code can be extended and reused in ways not explicitly planned for</a:t>
                      </a:r>
                    </a:p>
                  </a:txBody>
                  <a:tcPr anchor="ctr"/>
                </a:tc>
                <a:tc>
                  <a:txBody>
                    <a:bodyPr/>
                    <a:lstStyle/>
                    <a:p>
                      <a:pPr algn="just"/>
                      <a:r>
                        <a:rPr lang="en-US" sz="1900" u="none" strike="noStrike" kern="1200">
                          <a:solidFill>
                            <a:schemeClr val="dk1"/>
                          </a:solidFill>
                          <a:effectLst/>
                          <a:latin typeface="+mn-lt"/>
                          <a:ea typeface="+mn-ea"/>
                          <a:cs typeface="+mn-cs"/>
                        </a:rPr>
                        <a:t>Always valuable</a:t>
                      </a:r>
                    </a:p>
                  </a:txBody>
                  <a:tcPr anchor="ctr"/>
                </a:tc>
                <a:extLst>
                  <a:ext uri="{0D108BD9-81ED-4DB2-BD59-A6C34878D82A}">
                    <a16:rowId xmlns:a16="http://schemas.microsoft.com/office/drawing/2014/main" val="10003"/>
                  </a:ext>
                </a:extLst>
              </a:tr>
              <a:tr h="369400">
                <a:tc>
                  <a:txBody>
                    <a:bodyPr/>
                    <a:lstStyle/>
                    <a:p>
                      <a:pPr algn="l"/>
                      <a:r>
                        <a:rPr lang="en-US" sz="1900" u="none" strike="noStrike" kern="1200">
                          <a:solidFill>
                            <a:schemeClr val="dk1"/>
                          </a:solidFill>
                          <a:effectLst/>
                          <a:latin typeface="+mn-lt"/>
                          <a:ea typeface="+mn-ea"/>
                          <a:cs typeface="+mn-cs"/>
                        </a:rPr>
                        <a:t>Parallel</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development</a:t>
                      </a:r>
                    </a:p>
                  </a:txBody>
                  <a:tcPr anchor="ctr"/>
                </a:tc>
                <a:tc>
                  <a:txBody>
                    <a:bodyPr/>
                    <a:lstStyle/>
                    <a:p>
                      <a:pPr algn="just"/>
                      <a:r>
                        <a:rPr lang="en-US" sz="1900" u="none" strike="noStrike" kern="1200">
                          <a:solidFill>
                            <a:schemeClr val="dk1"/>
                          </a:solidFill>
                          <a:effectLst/>
                          <a:latin typeface="+mn-lt"/>
                          <a:ea typeface="+mn-ea"/>
                          <a:cs typeface="+mn-cs"/>
                        </a:rPr>
                        <a:t>Code can be developed in parallel</a:t>
                      </a:r>
                    </a:p>
                  </a:txBody>
                  <a:tcPr anchor="ctr"/>
                </a:tc>
                <a:tc>
                  <a:txBody>
                    <a:bodyPr/>
                    <a:lstStyle/>
                    <a:p>
                      <a:pPr algn="just"/>
                      <a:r>
                        <a:rPr lang="en-US" sz="1900" u="none" strike="noStrike" kern="1200">
                          <a:solidFill>
                            <a:schemeClr val="dk1"/>
                          </a:solidFill>
                          <a:effectLst/>
                          <a:latin typeface="+mn-lt"/>
                          <a:ea typeface="+mn-ea"/>
                          <a:cs typeface="+mn-cs"/>
                        </a:rPr>
                        <a:t>Valuable in large, complex applications; not so</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much in small, simple applications</a:t>
                      </a:r>
                    </a:p>
                  </a:txBody>
                  <a:tcPr anchor="ctr"/>
                </a:tc>
                <a:extLst>
                  <a:ext uri="{0D108BD9-81ED-4DB2-BD59-A6C34878D82A}">
                    <a16:rowId xmlns:a16="http://schemas.microsoft.com/office/drawing/2014/main" val="10004"/>
                  </a:ext>
                </a:extLst>
              </a:tr>
              <a:tr h="311143">
                <a:tc>
                  <a:txBody>
                    <a:bodyPr/>
                    <a:lstStyle/>
                    <a:p>
                      <a:pPr algn="l"/>
                      <a:r>
                        <a:rPr lang="en-US" sz="1900" u="none" strike="noStrike" kern="1200">
                          <a:solidFill>
                            <a:schemeClr val="dk1"/>
                          </a:solidFill>
                          <a:effectLst/>
                          <a:latin typeface="+mn-lt"/>
                          <a:ea typeface="+mn-ea"/>
                          <a:cs typeface="+mn-cs"/>
                        </a:rPr>
                        <a:t>Maintainability </a:t>
                      </a:r>
                    </a:p>
                  </a:txBody>
                  <a:tcPr anchor="ctr"/>
                </a:tc>
                <a:tc>
                  <a:txBody>
                    <a:bodyPr/>
                    <a:lstStyle/>
                    <a:p>
                      <a:pPr algn="just"/>
                      <a:r>
                        <a:rPr lang="en-US" sz="1900" u="none" strike="noStrike" kern="1200">
                          <a:solidFill>
                            <a:schemeClr val="dk1"/>
                          </a:solidFill>
                          <a:effectLst/>
                          <a:latin typeface="+mn-lt"/>
                          <a:ea typeface="+mn-ea"/>
                          <a:cs typeface="+mn-cs"/>
                        </a:rPr>
                        <a:t>Classes with clearly defined responsibilities are easier to maintain</a:t>
                      </a:r>
                    </a:p>
                  </a:txBody>
                  <a:tcPr anchor="ctr"/>
                </a:tc>
                <a:tc>
                  <a:txBody>
                    <a:bodyPr/>
                    <a:lstStyle/>
                    <a:p>
                      <a:pPr algn="just"/>
                      <a:r>
                        <a:rPr lang="en-US" sz="1900" u="none" strike="noStrike" kern="1200">
                          <a:solidFill>
                            <a:schemeClr val="dk1"/>
                          </a:solidFill>
                          <a:effectLst/>
                          <a:latin typeface="+mn-lt"/>
                          <a:ea typeface="+mn-ea"/>
                          <a:cs typeface="+mn-cs"/>
                        </a:rPr>
                        <a:t>Always valuable</a:t>
                      </a:r>
                    </a:p>
                  </a:txBody>
                  <a:tcPr anchor="ctr"/>
                </a:tc>
                <a:extLst>
                  <a:ext uri="{0D108BD9-81ED-4DB2-BD59-A6C34878D82A}">
                    <a16:rowId xmlns:a16="http://schemas.microsoft.com/office/drawing/2014/main" val="207236356"/>
                  </a:ext>
                </a:extLst>
              </a:tr>
              <a:tr h="365698">
                <a:tc>
                  <a:txBody>
                    <a:bodyPr/>
                    <a:lstStyle/>
                    <a:p>
                      <a:pPr algn="l"/>
                      <a:r>
                        <a:rPr lang="en-US" sz="1900" u="none" strike="noStrike" kern="1200">
                          <a:solidFill>
                            <a:schemeClr val="dk1"/>
                          </a:solidFill>
                          <a:effectLst/>
                          <a:latin typeface="+mn-lt"/>
                          <a:ea typeface="+mn-ea"/>
                          <a:cs typeface="+mn-cs"/>
                        </a:rPr>
                        <a:t>Testability </a:t>
                      </a:r>
                    </a:p>
                  </a:txBody>
                  <a:tcPr anchor="ctr"/>
                </a:tc>
                <a:tc>
                  <a:txBody>
                    <a:bodyPr/>
                    <a:lstStyle/>
                    <a:p>
                      <a:pPr algn="just"/>
                      <a:r>
                        <a:rPr lang="en-US" sz="1900" u="none" strike="noStrike" kern="1200">
                          <a:solidFill>
                            <a:schemeClr val="dk1"/>
                          </a:solidFill>
                          <a:effectLst/>
                          <a:latin typeface="+mn-lt"/>
                          <a:ea typeface="+mn-ea"/>
                          <a:cs typeface="+mn-cs"/>
                        </a:rPr>
                        <a:t>Classes can be unit tested</a:t>
                      </a:r>
                    </a:p>
                  </a:txBody>
                  <a:tcPr anchor="ctr"/>
                </a:tc>
                <a:tc>
                  <a:txBody>
                    <a:bodyPr/>
                    <a:lstStyle/>
                    <a:p>
                      <a:pPr algn="just"/>
                      <a:r>
                        <a:rPr lang="en-US" sz="1900" u="none" strike="noStrike" kern="1200">
                          <a:solidFill>
                            <a:schemeClr val="dk1"/>
                          </a:solidFill>
                          <a:effectLst/>
                          <a:latin typeface="+mn-lt"/>
                          <a:ea typeface="+mn-ea"/>
                          <a:cs typeface="+mn-cs"/>
                        </a:rPr>
                        <a:t>Only valuable if you unit test (which you really,</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really should)</a:t>
                      </a:r>
                    </a:p>
                  </a:txBody>
                  <a:tcPr anchor="ctr"/>
                </a:tc>
                <a:extLst>
                  <a:ext uri="{0D108BD9-81ED-4DB2-BD59-A6C34878D82A}">
                    <a16:rowId xmlns:a16="http://schemas.microsoft.com/office/drawing/2014/main" val="4089918542"/>
                  </a:ext>
                </a:extLst>
              </a:tr>
            </a:tbl>
          </a:graphicData>
        </a:graphic>
      </p:graphicFrame>
    </p:spTree>
    <p:extLst>
      <p:ext uri="{BB962C8B-B14F-4D97-AF65-F5344CB8AC3E}">
        <p14:creationId xmlns:p14="http://schemas.microsoft.com/office/powerpoint/2010/main" val="1856273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37</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11578926" cy="575433"/>
          </a:xfrm>
        </p:spPr>
        <p:txBody>
          <a:bodyPr>
            <a:noAutofit/>
          </a:bodyPr>
          <a:lstStyle/>
          <a:p>
            <a:r>
              <a:rPr lang="en-US" sz="4000" b="1"/>
              <a:t>Dependency Injection in .NET (.NET Core)</a:t>
            </a:r>
            <a:endParaRPr lang="en-US" sz="4000" b="1" dirty="0"/>
          </a:p>
        </p:txBody>
      </p:sp>
      <p:sp>
        <p:nvSpPr>
          <p:cNvPr id="8" name="TextBox 7">
            <a:extLst>
              <a:ext uri="{FF2B5EF4-FFF2-40B4-BE49-F238E27FC236}">
                <a16:creationId xmlns:a16="http://schemas.microsoft.com/office/drawing/2014/main" id="{6961C556-967A-4889-A50B-FB9A947AA887}"/>
              </a:ext>
            </a:extLst>
          </p:cNvPr>
          <p:cNvSpPr txBox="1"/>
          <p:nvPr/>
        </p:nvSpPr>
        <p:spPr>
          <a:xfrm>
            <a:off x="-68826" y="1377111"/>
            <a:ext cx="12192000" cy="5624617"/>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400">
                <a:solidFill>
                  <a:srgbClr val="111111"/>
                </a:solidFill>
                <a:latin typeface="+mj-lt"/>
              </a:rPr>
              <a:t>We can implement Dependency Injection manually by using one or more of the patterns. However, .NET Core comes with a built-in DI Container that simplifies Dependency Injection management</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400">
                <a:solidFill>
                  <a:srgbClr val="111111"/>
                </a:solidFill>
                <a:latin typeface="+mj-lt"/>
              </a:rPr>
              <a:t>A DI Container is a software library that can automate many of the tasks involved in composing objects and managing their lifetimes</a:t>
            </a:r>
          </a:p>
          <a:p>
            <a:pPr marL="342900" indent="-342900" algn="just">
              <a:spcBef>
                <a:spcPts val="300"/>
              </a:spcBef>
              <a:buClr>
                <a:srgbClr val="973735"/>
              </a:buClr>
              <a:buSzPct val="50000"/>
              <a:buFont typeface="Wingdings" pitchFamily="2" charset="2"/>
              <a:buChar char="u"/>
              <a:tabLst>
                <a:tab pos="241300" algn="l"/>
              </a:tabLst>
              <a:defRPr/>
            </a:pPr>
            <a:r>
              <a:rPr lang="en-US" sz="2400">
                <a:solidFill>
                  <a:srgbClr val="111111"/>
                </a:solidFill>
                <a:latin typeface="+mj-lt"/>
              </a:rPr>
              <a:t>The DI Container is responsible for supporting automatic Dependency Injection. Its basic features include:</a:t>
            </a:r>
          </a:p>
          <a:p>
            <a:pPr marL="514350" indent="-230188" algn="just">
              <a:buClr>
                <a:srgbClr val="973735"/>
              </a:buClr>
              <a:buSzPct val="70000"/>
              <a:buFont typeface="Wingdings" panose="05000000000000000000" pitchFamily="2" charset="2"/>
              <a:buChar char="§"/>
              <a:defRPr/>
            </a:pPr>
            <a:r>
              <a:rPr lang="en-US" sz="2200" b="1"/>
              <a:t>Registration</a:t>
            </a:r>
            <a:r>
              <a:rPr lang="en-US" sz="2200"/>
              <a:t>: the IoC Container needs to know which type of object to create for a specific dependency; so, it provides a way to map a type to a class so that it can create the correct dependency instance</a:t>
            </a:r>
          </a:p>
          <a:p>
            <a:pPr marL="514350" indent="-230188" algn="just">
              <a:buClr>
                <a:srgbClr val="973735"/>
              </a:buClr>
              <a:buSzPct val="70000"/>
              <a:buFont typeface="Wingdings" panose="05000000000000000000" pitchFamily="2" charset="2"/>
              <a:buChar char="§"/>
              <a:defRPr/>
            </a:pPr>
            <a:r>
              <a:rPr lang="en-US" sz="2200" b="1"/>
              <a:t>Resolution</a:t>
            </a:r>
            <a:r>
              <a:rPr lang="en-US" sz="2200"/>
              <a:t>: this feature allows the IoC Container to resolve a dependency by creating an object and injecting it into the requesting class</a:t>
            </a:r>
          </a:p>
          <a:p>
            <a:pPr marL="514350" indent="-230188" algn="just">
              <a:buClr>
                <a:srgbClr val="973735"/>
              </a:buClr>
              <a:buSzPct val="70000"/>
              <a:buFont typeface="Wingdings" panose="05000000000000000000" pitchFamily="2" charset="2"/>
              <a:buChar char="§"/>
              <a:defRPr/>
            </a:pPr>
            <a:r>
              <a:rPr lang="en-US" sz="2200" b="1"/>
              <a:t>Disposition</a:t>
            </a:r>
            <a:r>
              <a:rPr lang="en-US" sz="2200"/>
              <a:t>: the IoC Container manages the lifetime of the dependencies following specific criteria</a:t>
            </a:r>
          </a:p>
          <a:p>
            <a:pPr marL="342900" indent="-342900" algn="just">
              <a:spcBef>
                <a:spcPts val="300"/>
              </a:spcBef>
              <a:spcAft>
                <a:spcPts val="300"/>
              </a:spcAft>
              <a:buClr>
                <a:srgbClr val="973735"/>
              </a:buClr>
              <a:buSzPct val="50000"/>
              <a:buFont typeface="Wingdings" pitchFamily="2" charset="2"/>
              <a:buChar char="u"/>
              <a:tabLst>
                <a:tab pos="241300" algn="l"/>
              </a:tabLst>
              <a:defRPr/>
            </a:pPr>
            <a:endParaRPr lang="en-US" sz="2500">
              <a:solidFill>
                <a:srgbClr val="111111"/>
              </a:solidFill>
              <a:latin typeface="+mj-lt"/>
            </a:endParaRPr>
          </a:p>
        </p:txBody>
      </p:sp>
    </p:spTree>
    <p:extLst>
      <p:ext uri="{BB962C8B-B14F-4D97-AF65-F5344CB8AC3E}">
        <p14:creationId xmlns:p14="http://schemas.microsoft.com/office/powerpoint/2010/main" val="1770522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38</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11578926" cy="575433"/>
          </a:xfrm>
        </p:spPr>
        <p:txBody>
          <a:bodyPr>
            <a:noAutofit/>
          </a:bodyPr>
          <a:lstStyle/>
          <a:p>
            <a:r>
              <a:rPr lang="en-US" sz="4000" b="1"/>
              <a:t>Service Lifetimes</a:t>
            </a:r>
            <a:endParaRPr lang="en-US" sz="4000" b="1" dirty="0"/>
          </a:p>
        </p:txBody>
      </p:sp>
      <p:sp>
        <p:nvSpPr>
          <p:cNvPr id="7" name="TextBox 6">
            <a:extLst>
              <a:ext uri="{FF2B5EF4-FFF2-40B4-BE49-F238E27FC236}">
                <a16:creationId xmlns:a16="http://schemas.microsoft.com/office/drawing/2014/main" id="{3A977B46-254B-4132-8AF5-2D98BD91FFE8}"/>
              </a:ext>
            </a:extLst>
          </p:cNvPr>
          <p:cNvSpPr txBox="1"/>
          <p:nvPr/>
        </p:nvSpPr>
        <p:spPr>
          <a:xfrm>
            <a:off x="-68824" y="1394938"/>
            <a:ext cx="12083844" cy="1246495"/>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When dealing with an object's lifetime, .NET Core presents three types, depending on the way instances will be configured and used: </a:t>
            </a:r>
            <a:r>
              <a:rPr lang="en-US" sz="2500" b="1">
                <a:solidFill>
                  <a:srgbClr val="111111"/>
                </a:solidFill>
                <a:latin typeface="+mj-lt"/>
              </a:rPr>
              <a:t>Singleton</a:t>
            </a:r>
            <a:r>
              <a:rPr lang="en-US" sz="2500">
                <a:solidFill>
                  <a:srgbClr val="111111"/>
                </a:solidFill>
                <a:latin typeface="+mj-lt"/>
              </a:rPr>
              <a:t>, </a:t>
            </a:r>
            <a:r>
              <a:rPr lang="en-US" sz="2500" b="1">
                <a:solidFill>
                  <a:srgbClr val="111111"/>
                </a:solidFill>
                <a:latin typeface="+mj-lt"/>
              </a:rPr>
              <a:t>Scoped</a:t>
            </a:r>
            <a:r>
              <a:rPr lang="en-US" sz="2500">
                <a:solidFill>
                  <a:srgbClr val="111111"/>
                </a:solidFill>
                <a:latin typeface="+mj-lt"/>
              </a:rPr>
              <a:t>, and </a:t>
            </a:r>
            <a:r>
              <a:rPr lang="en-US" sz="2500" b="1">
                <a:solidFill>
                  <a:srgbClr val="111111"/>
                </a:solidFill>
                <a:latin typeface="+mj-lt"/>
              </a:rPr>
              <a:t>Transient</a:t>
            </a:r>
          </a:p>
        </p:txBody>
      </p:sp>
      <p:pic>
        <p:nvPicPr>
          <p:cNvPr id="8" name="Picture 7">
            <a:extLst>
              <a:ext uri="{FF2B5EF4-FFF2-40B4-BE49-F238E27FC236}">
                <a16:creationId xmlns:a16="http://schemas.microsoft.com/office/drawing/2014/main" id="{09313DB4-2E0E-4DCA-B956-08E12DA3A953}"/>
              </a:ext>
            </a:extLst>
          </p:cNvPr>
          <p:cNvPicPr>
            <a:picLocks noChangeAspect="1"/>
          </p:cNvPicPr>
          <p:nvPr/>
        </p:nvPicPr>
        <p:blipFill>
          <a:blip r:embed="rId3"/>
          <a:stretch>
            <a:fillRect/>
          </a:stretch>
        </p:blipFill>
        <p:spPr>
          <a:xfrm>
            <a:off x="7625658" y="2731099"/>
            <a:ext cx="4559010" cy="3542097"/>
          </a:xfrm>
          <a:prstGeom prst="rect">
            <a:avLst/>
          </a:prstGeom>
        </p:spPr>
      </p:pic>
      <p:sp>
        <p:nvSpPr>
          <p:cNvPr id="10" name="TextBox 9">
            <a:extLst>
              <a:ext uri="{FF2B5EF4-FFF2-40B4-BE49-F238E27FC236}">
                <a16:creationId xmlns:a16="http://schemas.microsoft.com/office/drawing/2014/main" id="{298D510D-5065-493C-A9EE-DC4F5CF4C2E2}"/>
              </a:ext>
            </a:extLst>
          </p:cNvPr>
          <p:cNvSpPr txBox="1"/>
          <p:nvPr/>
        </p:nvSpPr>
        <p:spPr>
          <a:xfrm>
            <a:off x="-72999" y="2641433"/>
            <a:ext cx="7777315" cy="3631763"/>
          </a:xfrm>
          <a:prstGeom prst="rect">
            <a:avLst/>
          </a:prstGeom>
          <a:noFill/>
        </p:spPr>
        <p:txBody>
          <a:bodyPr wrap="square">
            <a:spAutoFit/>
          </a:bodyPr>
          <a:lstStyle/>
          <a:p>
            <a:pPr marL="342900" indent="-342900" algn="just">
              <a:spcBef>
                <a:spcPts val="300"/>
              </a:spcBef>
              <a:buClr>
                <a:srgbClr val="973735"/>
              </a:buClr>
              <a:buSzPct val="50000"/>
              <a:buFont typeface="Wingdings" pitchFamily="2" charset="2"/>
              <a:buChar char="u"/>
              <a:tabLst>
                <a:tab pos="241300" algn="l"/>
              </a:tabLst>
              <a:defRPr/>
            </a:pPr>
            <a:r>
              <a:rPr lang="en-US" sz="2500">
                <a:solidFill>
                  <a:srgbClr val="111111"/>
                </a:solidFill>
                <a:latin typeface="+mj-lt"/>
              </a:rPr>
              <a:t>The Singleton option, a unique instance of the object is used (meaning that we only manage a reference to the object). Any further request uses the same instance, according to the singleton pattern</a:t>
            </a:r>
          </a:p>
          <a:p>
            <a:pPr marL="342900" indent="-342900" algn="just">
              <a:spcBef>
                <a:spcPts val="300"/>
              </a:spcBef>
              <a:buClr>
                <a:srgbClr val="973735"/>
              </a:buClr>
              <a:buSzPct val="50000"/>
              <a:buFont typeface="Wingdings" pitchFamily="2" charset="2"/>
              <a:buChar char="u"/>
              <a:tabLst>
                <a:tab pos="241300" algn="l"/>
              </a:tabLst>
              <a:defRPr/>
            </a:pPr>
            <a:r>
              <a:rPr lang="en-US" sz="2500">
                <a:solidFill>
                  <a:srgbClr val="111111"/>
                </a:solidFill>
                <a:latin typeface="+mj-lt"/>
              </a:rPr>
              <a:t>The Scoped version is local to the context in which it is used and doesn't extend beyond that context</a:t>
            </a:r>
          </a:p>
          <a:p>
            <a:pPr marL="342900" indent="-342900" algn="just">
              <a:spcBef>
                <a:spcPts val="300"/>
              </a:spcBef>
              <a:buClr>
                <a:srgbClr val="973735"/>
              </a:buClr>
              <a:buSzPct val="50000"/>
              <a:buFont typeface="Wingdings" pitchFamily="2" charset="2"/>
              <a:buChar char="u"/>
              <a:tabLst>
                <a:tab pos="241300" algn="l"/>
              </a:tabLst>
              <a:defRPr/>
            </a:pPr>
            <a:r>
              <a:rPr lang="en-US" sz="2500">
                <a:solidFill>
                  <a:srgbClr val="111111"/>
                </a:solidFill>
                <a:latin typeface="+mj-lt"/>
              </a:rPr>
              <a:t>The Transient option creates a new instance of the class every time is requested</a:t>
            </a:r>
          </a:p>
        </p:txBody>
      </p:sp>
    </p:spTree>
    <p:extLst>
      <p:ext uri="{BB962C8B-B14F-4D97-AF65-F5344CB8AC3E}">
        <p14:creationId xmlns:p14="http://schemas.microsoft.com/office/powerpoint/2010/main" val="1612774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39</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3" y="720006"/>
            <a:ext cx="11500269" cy="575433"/>
          </a:xfrm>
        </p:spPr>
        <p:txBody>
          <a:bodyPr>
            <a:noAutofit/>
          </a:bodyPr>
          <a:lstStyle/>
          <a:p>
            <a:r>
              <a:rPr lang="en-US" sz="3400" b="1"/>
              <a:t>The Microsoft.Extensions.DependencyInject Container</a:t>
            </a:r>
            <a:endParaRPr lang="en-US" sz="3400" b="1" dirty="0"/>
          </a:p>
        </p:txBody>
      </p:sp>
      <p:sp>
        <p:nvSpPr>
          <p:cNvPr id="8" name="TextBox 7">
            <a:extLst>
              <a:ext uri="{FF2B5EF4-FFF2-40B4-BE49-F238E27FC236}">
                <a16:creationId xmlns:a16="http://schemas.microsoft.com/office/drawing/2014/main" id="{C93EEBAE-4476-490F-854C-0E1DA9108078}"/>
              </a:ext>
            </a:extLst>
          </p:cNvPr>
          <p:cNvSpPr txBox="1"/>
          <p:nvPr/>
        </p:nvSpPr>
        <p:spPr>
          <a:xfrm>
            <a:off x="-68827" y="1354122"/>
            <a:ext cx="12300155" cy="1731243"/>
          </a:xfrm>
          <a:prstGeom prst="rect">
            <a:avLst/>
          </a:prstGeom>
          <a:noFill/>
        </p:spPr>
        <p:txBody>
          <a:bodyPr wrap="square">
            <a:spAutoFit/>
          </a:bodyPr>
          <a:lstStyle/>
          <a:p>
            <a:pPr marL="342900" indent="-342900" algn="just">
              <a:spcBef>
                <a:spcPts val="300"/>
              </a:spcBef>
              <a:buClr>
                <a:srgbClr val="973735"/>
              </a:buClr>
              <a:buSzPct val="50000"/>
              <a:buFont typeface="Wingdings" pitchFamily="2" charset="2"/>
              <a:buChar char="u"/>
              <a:tabLst>
                <a:tab pos="241300" algn="l"/>
              </a:tabLst>
              <a:defRPr/>
            </a:pPr>
            <a:r>
              <a:rPr lang="en-US" sz="2600">
                <a:solidFill>
                  <a:srgbClr val="111111"/>
                </a:solidFill>
                <a:latin typeface="+mj-lt"/>
              </a:rPr>
              <a:t>NET Core offers its own container linked to the external library Microsoft.Extensions.DependencyInjection (now, in version 5.0), we'll have to reference it via NuGet packages to implement DI in the .NET applications</a:t>
            </a:r>
          </a:p>
          <a:p>
            <a:pPr marL="342900" indent="-342900" algn="just">
              <a:spcBef>
                <a:spcPts val="300"/>
              </a:spcBef>
              <a:buClr>
                <a:srgbClr val="973735"/>
              </a:buClr>
              <a:buSzPct val="50000"/>
              <a:buFont typeface="Wingdings" pitchFamily="2" charset="2"/>
              <a:buChar char="u"/>
              <a:tabLst>
                <a:tab pos="241300" algn="l"/>
              </a:tabLst>
              <a:defRPr/>
            </a:pPr>
            <a:r>
              <a:rPr lang="en-US" sz="2600">
                <a:solidFill>
                  <a:srgbClr val="111111"/>
                </a:solidFill>
                <a:latin typeface="+mj-lt"/>
              </a:rPr>
              <a:t>The following table describes some of the key classes:</a:t>
            </a:r>
            <a:endParaRPr lang="en-US" sz="2500">
              <a:solidFill>
                <a:srgbClr val="111111"/>
              </a:solidFill>
              <a:latin typeface="+mj-lt"/>
            </a:endParaRPr>
          </a:p>
        </p:txBody>
      </p:sp>
      <p:graphicFrame>
        <p:nvGraphicFramePr>
          <p:cNvPr id="9" name="Table 8">
            <a:extLst>
              <a:ext uri="{FF2B5EF4-FFF2-40B4-BE49-F238E27FC236}">
                <a16:creationId xmlns:a16="http://schemas.microsoft.com/office/drawing/2014/main" id="{7757F070-4EA9-423F-8405-FDE8B404B62D}"/>
              </a:ext>
            </a:extLst>
          </p:cNvPr>
          <p:cNvGraphicFramePr>
            <a:graphicFrameLocks noGrp="1"/>
          </p:cNvGraphicFramePr>
          <p:nvPr>
            <p:extLst>
              <p:ext uri="{D42A27DB-BD31-4B8C-83A1-F6EECF244321}">
                <p14:modId xmlns:p14="http://schemas.microsoft.com/office/powerpoint/2010/main" val="2661483585"/>
              </p:ext>
            </p:extLst>
          </p:nvPr>
        </p:nvGraphicFramePr>
        <p:xfrm>
          <a:off x="33334" y="3007691"/>
          <a:ext cx="12125331" cy="3426648"/>
        </p:xfrm>
        <a:graphic>
          <a:graphicData uri="http://schemas.openxmlformats.org/drawingml/2006/table">
            <a:tbl>
              <a:tblPr firstRow="1" bandRow="1">
                <a:tableStyleId>{5C22544A-7EE6-4342-B048-85BDC9FD1C3A}</a:tableStyleId>
              </a:tblPr>
              <a:tblGrid>
                <a:gridCol w="4863131">
                  <a:extLst>
                    <a:ext uri="{9D8B030D-6E8A-4147-A177-3AD203B41FA5}">
                      <a16:colId xmlns:a16="http://schemas.microsoft.com/office/drawing/2014/main" val="20000"/>
                    </a:ext>
                  </a:extLst>
                </a:gridCol>
                <a:gridCol w="7262200">
                  <a:extLst>
                    <a:ext uri="{9D8B030D-6E8A-4147-A177-3AD203B41FA5}">
                      <a16:colId xmlns:a16="http://schemas.microsoft.com/office/drawing/2014/main" val="20001"/>
                    </a:ext>
                  </a:extLst>
                </a:gridCol>
              </a:tblGrid>
              <a:tr h="405488">
                <a:tc>
                  <a:txBody>
                    <a:bodyPr/>
                    <a:lstStyle/>
                    <a:p>
                      <a:pPr marL="0" algn="l" defTabSz="914400" rtl="0" eaLnBrk="1" latinLnBrk="0" hangingPunct="1"/>
                      <a:r>
                        <a:rPr lang="en-US" sz="2000" b="1" kern="1200">
                          <a:solidFill>
                            <a:schemeClr val="lt1"/>
                          </a:solidFill>
                          <a:latin typeface="+mn-lt"/>
                          <a:ea typeface="+mn-ea"/>
                          <a:cs typeface="+mn-cs"/>
                        </a:rPr>
                        <a:t>Class</a:t>
                      </a:r>
                      <a:endParaRPr lang="en-US" sz="2000" b="1" kern="1200" dirty="0">
                        <a:solidFill>
                          <a:schemeClr val="lt1"/>
                        </a:solidFill>
                        <a:latin typeface="+mn-lt"/>
                        <a:ea typeface="+mn-ea"/>
                        <a:cs typeface="+mn-cs"/>
                      </a:endParaRPr>
                    </a:p>
                  </a:txBody>
                  <a:tcPr/>
                </a:tc>
                <a:tc>
                  <a:txBody>
                    <a:bodyPr/>
                    <a:lstStyle/>
                    <a:p>
                      <a:r>
                        <a:rPr lang="en-US" sz="2000" dirty="0"/>
                        <a:t>Description</a:t>
                      </a:r>
                    </a:p>
                  </a:txBody>
                  <a:tcPr/>
                </a:tc>
                <a:extLst>
                  <a:ext uri="{0D108BD9-81ED-4DB2-BD59-A6C34878D82A}">
                    <a16:rowId xmlns:a16="http://schemas.microsoft.com/office/drawing/2014/main" val="10000"/>
                  </a:ext>
                </a:extLst>
              </a:tr>
              <a:tr h="354145">
                <a:tc>
                  <a:txBody>
                    <a:bodyPr/>
                    <a:lstStyle/>
                    <a:p>
                      <a:pPr algn="l" fontAlgn="t"/>
                      <a:r>
                        <a:rPr lang="en-US" u="none" strike="noStrike">
                          <a:effectLst/>
                        </a:rPr>
                        <a:t>ActivatorUtilities</a:t>
                      </a:r>
                      <a:endParaRPr lang="en-US">
                        <a:effectLst/>
                      </a:endParaRPr>
                    </a:p>
                  </a:txBody>
                  <a:tcPr anchor="ctr"/>
                </a:tc>
                <a:tc>
                  <a:txBody>
                    <a:bodyPr/>
                    <a:lstStyle/>
                    <a:p>
                      <a:pPr algn="l" fontAlgn="t"/>
                      <a:r>
                        <a:rPr lang="en-US">
                          <a:effectLst/>
                        </a:rPr>
                        <a:t>Helper code for the various activator services</a:t>
                      </a:r>
                    </a:p>
                  </a:txBody>
                  <a:tcPr anchor="ctr"/>
                </a:tc>
                <a:extLst>
                  <a:ext uri="{0D108BD9-81ED-4DB2-BD59-A6C34878D82A}">
                    <a16:rowId xmlns:a16="http://schemas.microsoft.com/office/drawing/2014/main" val="10001"/>
                  </a:ext>
                </a:extLst>
              </a:tr>
              <a:tr h="308548">
                <a:tc>
                  <a:txBody>
                    <a:bodyPr/>
                    <a:lstStyle/>
                    <a:p>
                      <a:pPr algn="l" fontAlgn="t"/>
                      <a:r>
                        <a:rPr lang="en-US" u="none" strike="noStrike">
                          <a:effectLst/>
                        </a:rPr>
                        <a:t>DefaultServiceProviderFactory</a:t>
                      </a:r>
                      <a:endParaRPr lang="en-US">
                        <a:effectLst/>
                      </a:endParaRPr>
                    </a:p>
                  </a:txBody>
                  <a:tcPr anchor="ctr"/>
                </a:tc>
                <a:tc>
                  <a:txBody>
                    <a:bodyPr/>
                    <a:lstStyle/>
                    <a:p>
                      <a:pPr algn="l" fontAlgn="t"/>
                      <a:r>
                        <a:rPr lang="en-US">
                          <a:effectLst/>
                        </a:rPr>
                        <a:t>Default implementation of </a:t>
                      </a:r>
                      <a:r>
                        <a:rPr lang="en-US" u="none" strike="noStrike">
                          <a:effectLst/>
                        </a:rPr>
                        <a:t>IServiceProviderFactory&lt;TContainerBuilder&gt;</a:t>
                      </a:r>
                      <a:endParaRPr lang="en-US">
                        <a:effectLst/>
                      </a:endParaRPr>
                    </a:p>
                  </a:txBody>
                  <a:tcPr anchor="ctr"/>
                </a:tc>
                <a:extLst>
                  <a:ext uri="{0D108BD9-81ED-4DB2-BD59-A6C34878D82A}">
                    <a16:rowId xmlns:a16="http://schemas.microsoft.com/office/drawing/2014/main" val="10003"/>
                  </a:ext>
                </a:extLst>
              </a:tr>
              <a:tr h="369400">
                <a:tc>
                  <a:txBody>
                    <a:bodyPr/>
                    <a:lstStyle/>
                    <a:p>
                      <a:pPr algn="l" fontAlgn="t"/>
                      <a:r>
                        <a:rPr lang="en-US" u="none" strike="noStrike">
                          <a:effectLst/>
                        </a:rPr>
                        <a:t>ServiceCollection</a:t>
                      </a:r>
                      <a:endParaRPr lang="en-US">
                        <a:effectLst/>
                      </a:endParaRPr>
                    </a:p>
                  </a:txBody>
                  <a:tcPr anchor="ctr"/>
                </a:tc>
                <a:tc>
                  <a:txBody>
                    <a:bodyPr/>
                    <a:lstStyle/>
                    <a:p>
                      <a:pPr algn="l" fontAlgn="t"/>
                      <a:r>
                        <a:rPr lang="en-US">
                          <a:effectLst/>
                        </a:rPr>
                        <a:t>Default implementation of </a:t>
                      </a:r>
                      <a:r>
                        <a:rPr lang="en-US" u="none" strike="noStrike">
                          <a:effectLst/>
                        </a:rPr>
                        <a:t>IServiceCollection</a:t>
                      </a:r>
                      <a:endParaRPr lang="en-US">
                        <a:effectLst/>
                      </a:endParaRPr>
                    </a:p>
                  </a:txBody>
                  <a:tcPr anchor="ctr"/>
                </a:tc>
                <a:extLst>
                  <a:ext uri="{0D108BD9-81ED-4DB2-BD59-A6C34878D82A}">
                    <a16:rowId xmlns:a16="http://schemas.microsoft.com/office/drawing/2014/main" val="10004"/>
                  </a:ext>
                </a:extLst>
              </a:tr>
              <a:tr h="311143">
                <a:tc>
                  <a:txBody>
                    <a:bodyPr/>
                    <a:lstStyle/>
                    <a:p>
                      <a:pPr algn="l" fontAlgn="t"/>
                      <a:r>
                        <a:rPr lang="en-US" u="none" strike="noStrike">
                          <a:effectLst/>
                        </a:rPr>
                        <a:t>ServiceProviderOptions</a:t>
                      </a:r>
                      <a:endParaRPr lang="en-US">
                        <a:effectLst/>
                      </a:endParaRPr>
                    </a:p>
                  </a:txBody>
                  <a:tcPr anchor="ctr"/>
                </a:tc>
                <a:tc>
                  <a:txBody>
                    <a:bodyPr/>
                    <a:lstStyle/>
                    <a:p>
                      <a:pPr algn="l" fontAlgn="t"/>
                      <a:r>
                        <a:rPr lang="en-US">
                          <a:effectLst/>
                        </a:rPr>
                        <a:t>Options for configuring various behaviors of the default </a:t>
                      </a:r>
                      <a:r>
                        <a:rPr lang="en-US" u="none" strike="noStrike">
                          <a:effectLst/>
                        </a:rPr>
                        <a:t>IServiceProvider</a:t>
                      </a:r>
                      <a:r>
                        <a:rPr lang="en-US">
                          <a:effectLst/>
                        </a:rPr>
                        <a:t> implementation</a:t>
                      </a:r>
                    </a:p>
                  </a:txBody>
                  <a:tcPr anchor="ctr"/>
                </a:tc>
                <a:extLst>
                  <a:ext uri="{0D108BD9-81ED-4DB2-BD59-A6C34878D82A}">
                    <a16:rowId xmlns:a16="http://schemas.microsoft.com/office/drawing/2014/main" val="207236356"/>
                  </a:ext>
                </a:extLst>
              </a:tr>
              <a:tr h="365698">
                <a:tc>
                  <a:txBody>
                    <a:bodyPr/>
                    <a:lstStyle/>
                    <a:p>
                      <a:pPr algn="l" fontAlgn="t"/>
                      <a:r>
                        <a:rPr lang="en-US" u="none" strike="noStrike">
                          <a:effectLst/>
                        </a:rPr>
                        <a:t>HttpClientBuilderExtensions</a:t>
                      </a:r>
                      <a:endParaRPr lang="en-US">
                        <a:effectLst/>
                      </a:endParaRPr>
                    </a:p>
                  </a:txBody>
                  <a:tcPr anchor="ctr"/>
                </a:tc>
                <a:tc>
                  <a:txBody>
                    <a:bodyPr/>
                    <a:lstStyle/>
                    <a:p>
                      <a:pPr algn="l" fontAlgn="t"/>
                      <a:r>
                        <a:rPr lang="en-US">
                          <a:effectLst/>
                        </a:rPr>
                        <a:t>Extension methods for configuring an </a:t>
                      </a:r>
                      <a:r>
                        <a:rPr lang="en-US" u="none" strike="noStrike">
                          <a:effectLst/>
                        </a:rPr>
                        <a:t>IHttpClientBuilder</a:t>
                      </a:r>
                      <a:endParaRPr lang="en-US">
                        <a:effectLst/>
                      </a:endParaRPr>
                    </a:p>
                  </a:txBody>
                  <a:tcPr anchor="ctr"/>
                </a:tc>
                <a:extLst>
                  <a:ext uri="{0D108BD9-81ED-4DB2-BD59-A6C34878D82A}">
                    <a16:rowId xmlns:a16="http://schemas.microsoft.com/office/drawing/2014/main" val="4089918542"/>
                  </a:ext>
                </a:extLst>
              </a:tr>
              <a:tr h="411418">
                <a:tc>
                  <a:txBody>
                    <a:bodyPr/>
                    <a:lstStyle/>
                    <a:p>
                      <a:pPr algn="l" fontAlgn="t"/>
                      <a:r>
                        <a:rPr lang="en-US" u="none" strike="noStrike">
                          <a:effectLst/>
                        </a:rPr>
                        <a:t>HttpClientFactoryServiceCollectionExtensions</a:t>
                      </a:r>
                      <a:endParaRPr lang="en-US">
                        <a:effectLst/>
                      </a:endParaRPr>
                    </a:p>
                  </a:txBody>
                  <a:tcPr anchor="ctr"/>
                </a:tc>
                <a:tc>
                  <a:txBody>
                    <a:bodyPr/>
                    <a:lstStyle/>
                    <a:p>
                      <a:pPr algn="l" fontAlgn="t"/>
                      <a:r>
                        <a:rPr lang="en-US">
                          <a:effectLst/>
                        </a:rPr>
                        <a:t>Extensions methods to configure an </a:t>
                      </a:r>
                      <a:r>
                        <a:rPr lang="en-US" u="none" strike="noStrike">
                          <a:effectLst/>
                        </a:rPr>
                        <a:t>IServiceCollection</a:t>
                      </a:r>
                      <a:r>
                        <a:rPr lang="en-US">
                          <a:effectLst/>
                        </a:rPr>
                        <a:t> for </a:t>
                      </a:r>
                      <a:r>
                        <a:rPr lang="en-US" u="none" strike="noStrike">
                          <a:effectLst/>
                        </a:rPr>
                        <a:t>IHttpClientFactory</a:t>
                      </a:r>
                      <a:endParaRPr lang="en-US">
                        <a:effectLst/>
                      </a:endParaRPr>
                    </a:p>
                  </a:txBody>
                  <a:tcPr anchor="ctr"/>
                </a:tc>
                <a:extLst>
                  <a:ext uri="{0D108BD9-81ED-4DB2-BD59-A6C34878D82A}">
                    <a16:rowId xmlns:a16="http://schemas.microsoft.com/office/drawing/2014/main" val="2259037351"/>
                  </a:ext>
                </a:extLst>
              </a:tr>
            </a:tbl>
          </a:graphicData>
        </a:graphic>
      </p:graphicFrame>
    </p:spTree>
    <p:extLst>
      <p:ext uri="{BB962C8B-B14F-4D97-AF65-F5344CB8AC3E}">
        <p14:creationId xmlns:p14="http://schemas.microsoft.com/office/powerpoint/2010/main" val="148432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The SOLID Principles</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63053" y="1498688"/>
            <a:ext cx="12255053" cy="5016758"/>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The SOLID principles were developed by Robert C. Martin in a 2000 essay, “Design Principles and Design Patterns,” although the acronym was coined later by Michael Feathers</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SOLID is a popular set of design principles that are used in object-oriented software development</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SOLID is an acronym that stands for five key design principles: single responsibility principle, open-closed principle, Liskov substitution principle, interface segregation principle, and dependency inversion principle</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All five are commonly used by software engineers and provide some important benefits for developers</a:t>
            </a:r>
            <a:endParaRPr lang="en-US" sz="2600" dirty="0">
              <a:solidFill>
                <a:srgbClr val="111111"/>
              </a:solidFill>
              <a:latin typeface="+mj-lt"/>
            </a:endParaRPr>
          </a:p>
        </p:txBody>
      </p:sp>
    </p:spTree>
    <p:extLst>
      <p:ext uri="{BB962C8B-B14F-4D97-AF65-F5344CB8AC3E}">
        <p14:creationId xmlns:p14="http://schemas.microsoft.com/office/powerpoint/2010/main" val="1170922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40</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11578926" cy="575433"/>
          </a:xfrm>
        </p:spPr>
        <p:txBody>
          <a:bodyPr>
            <a:noAutofit/>
          </a:bodyPr>
          <a:lstStyle/>
          <a:p>
            <a:r>
              <a:rPr lang="en-US" sz="4000" b="1"/>
              <a:t>ServiceCollection Class Demo </a:t>
            </a:r>
            <a:endParaRPr lang="en-US" sz="4000" b="1" dirty="0"/>
          </a:p>
        </p:txBody>
      </p:sp>
      <p:grpSp>
        <p:nvGrpSpPr>
          <p:cNvPr id="25" name="Group 24">
            <a:extLst>
              <a:ext uri="{FF2B5EF4-FFF2-40B4-BE49-F238E27FC236}">
                <a16:creationId xmlns:a16="http://schemas.microsoft.com/office/drawing/2014/main" id="{27F7EB57-3873-4E0A-A183-58C793C3136D}"/>
              </a:ext>
            </a:extLst>
          </p:cNvPr>
          <p:cNvGrpSpPr/>
          <p:nvPr/>
        </p:nvGrpSpPr>
        <p:grpSpPr>
          <a:xfrm>
            <a:off x="403818" y="1525904"/>
            <a:ext cx="11404731" cy="4872917"/>
            <a:chOff x="403818" y="1525904"/>
            <a:chExt cx="11404731" cy="4872917"/>
          </a:xfrm>
        </p:grpSpPr>
        <p:pic>
          <p:nvPicPr>
            <p:cNvPr id="9" name="Picture 8">
              <a:extLst>
                <a:ext uri="{FF2B5EF4-FFF2-40B4-BE49-F238E27FC236}">
                  <a16:creationId xmlns:a16="http://schemas.microsoft.com/office/drawing/2014/main" id="{F9FE25E0-B36F-42DC-98F4-73196146F415}"/>
                </a:ext>
              </a:extLst>
            </p:cNvPr>
            <p:cNvPicPr>
              <a:picLocks noChangeAspect="1"/>
            </p:cNvPicPr>
            <p:nvPr/>
          </p:nvPicPr>
          <p:blipFill>
            <a:blip r:embed="rId2"/>
            <a:stretch>
              <a:fillRect/>
            </a:stretch>
          </p:blipFill>
          <p:spPr>
            <a:xfrm>
              <a:off x="403818" y="3861141"/>
              <a:ext cx="6294665" cy="2537680"/>
            </a:xfrm>
            <a:prstGeom prst="rect">
              <a:avLst/>
            </a:prstGeom>
            <a:ln w="12700">
              <a:solidFill>
                <a:srgbClr val="0070C0"/>
              </a:solidFill>
            </a:ln>
          </p:spPr>
        </p:pic>
        <p:pic>
          <p:nvPicPr>
            <p:cNvPr id="11" name="Picture 10">
              <a:extLst>
                <a:ext uri="{FF2B5EF4-FFF2-40B4-BE49-F238E27FC236}">
                  <a16:creationId xmlns:a16="http://schemas.microsoft.com/office/drawing/2014/main" id="{2CD95154-71A9-4B77-8AEA-E67A36113092}"/>
                </a:ext>
              </a:extLst>
            </p:cNvPr>
            <p:cNvPicPr>
              <a:picLocks noChangeAspect="1"/>
            </p:cNvPicPr>
            <p:nvPr/>
          </p:nvPicPr>
          <p:blipFill>
            <a:blip r:embed="rId3"/>
            <a:stretch>
              <a:fillRect/>
            </a:stretch>
          </p:blipFill>
          <p:spPr>
            <a:xfrm>
              <a:off x="403818" y="1577018"/>
              <a:ext cx="4572930" cy="2072820"/>
            </a:xfrm>
            <a:prstGeom prst="rect">
              <a:avLst/>
            </a:prstGeom>
            <a:ln w="12700">
              <a:solidFill>
                <a:srgbClr val="0070C0"/>
              </a:solidFill>
            </a:ln>
          </p:spPr>
        </p:pic>
        <p:cxnSp>
          <p:nvCxnSpPr>
            <p:cNvPr id="12" name="Straight Arrow Connector 11">
              <a:extLst>
                <a:ext uri="{FF2B5EF4-FFF2-40B4-BE49-F238E27FC236}">
                  <a16:creationId xmlns:a16="http://schemas.microsoft.com/office/drawing/2014/main" id="{8D0E2CD0-EE0A-4DBE-9770-D111F4CBCEDC}"/>
                </a:ext>
              </a:extLst>
            </p:cNvPr>
            <p:cNvCxnSpPr>
              <a:cxnSpLocks/>
              <a:endCxn id="11" idx="3"/>
            </p:cNvCxnSpPr>
            <p:nvPr/>
          </p:nvCxnSpPr>
          <p:spPr>
            <a:xfrm flipH="1" flipV="1">
              <a:off x="4976748" y="2613428"/>
              <a:ext cx="2918556" cy="57222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9F0E86-7E25-44E7-8E4E-CB0944153AF3}"/>
                </a:ext>
              </a:extLst>
            </p:cNvPr>
            <p:cNvCxnSpPr>
              <a:cxnSpLocks/>
            </p:cNvCxnSpPr>
            <p:nvPr/>
          </p:nvCxnSpPr>
          <p:spPr>
            <a:xfrm flipH="1">
              <a:off x="4976748" y="3389672"/>
              <a:ext cx="2898892" cy="45607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45D6937-6663-47CA-AF84-A8194174EA9F}"/>
                </a:ext>
              </a:extLst>
            </p:cNvPr>
            <p:cNvGrpSpPr/>
            <p:nvPr/>
          </p:nvGrpSpPr>
          <p:grpSpPr>
            <a:xfrm>
              <a:off x="7431567" y="1525904"/>
              <a:ext cx="4376982" cy="2198173"/>
              <a:chOff x="7431567" y="1525904"/>
              <a:chExt cx="4376982" cy="2198173"/>
            </a:xfrm>
          </p:grpSpPr>
          <p:pic>
            <p:nvPicPr>
              <p:cNvPr id="7" name="Picture 6">
                <a:extLst>
                  <a:ext uri="{FF2B5EF4-FFF2-40B4-BE49-F238E27FC236}">
                    <a16:creationId xmlns:a16="http://schemas.microsoft.com/office/drawing/2014/main" id="{A00BCB11-31F1-4442-9FB4-F8512115862E}"/>
                  </a:ext>
                </a:extLst>
              </p:cNvPr>
              <p:cNvPicPr>
                <a:picLocks noChangeAspect="1"/>
              </p:cNvPicPr>
              <p:nvPr/>
            </p:nvPicPr>
            <p:blipFill>
              <a:blip r:embed="rId4"/>
              <a:stretch>
                <a:fillRect/>
              </a:stretch>
            </p:blipFill>
            <p:spPr>
              <a:xfrm>
                <a:off x="7431567" y="1525904"/>
                <a:ext cx="4376978" cy="2198173"/>
              </a:xfrm>
              <a:prstGeom prst="rect">
                <a:avLst/>
              </a:prstGeom>
            </p:spPr>
          </p:pic>
          <p:cxnSp>
            <p:nvCxnSpPr>
              <p:cNvPr id="19" name="Straight Arrow Connector 18">
                <a:extLst>
                  <a:ext uri="{FF2B5EF4-FFF2-40B4-BE49-F238E27FC236}">
                    <a16:creationId xmlns:a16="http://schemas.microsoft.com/office/drawing/2014/main" id="{CAE6E97B-21C1-4463-8E55-6F2AFB2CB340}"/>
                  </a:ext>
                </a:extLst>
              </p:cNvPr>
              <p:cNvCxnSpPr>
                <a:cxnSpLocks/>
                <a:stCxn id="20" idx="2"/>
              </p:cNvCxnSpPr>
              <p:nvPr/>
            </p:nvCxnSpPr>
            <p:spPr>
              <a:xfrm flipH="1">
                <a:off x="9762699" y="2207212"/>
                <a:ext cx="910225" cy="41777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F48BDF2-AF3B-498F-B3FE-0947FF1BED3A}"/>
                  </a:ext>
                </a:extLst>
              </p:cNvPr>
              <p:cNvSpPr/>
              <p:nvPr/>
            </p:nvSpPr>
            <p:spPr>
              <a:xfrm>
                <a:off x="9537298" y="1701654"/>
                <a:ext cx="2271251"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Install package from NuGet</a:t>
                </a:r>
              </a:p>
            </p:txBody>
          </p:sp>
          <p:sp>
            <p:nvSpPr>
              <p:cNvPr id="23" name="Rectangle 22">
                <a:extLst>
                  <a:ext uri="{FF2B5EF4-FFF2-40B4-BE49-F238E27FC236}">
                    <a16:creationId xmlns:a16="http://schemas.microsoft.com/office/drawing/2014/main" id="{3C51534F-8B56-4C5D-AA08-89879B034169}"/>
                  </a:ext>
                </a:extLst>
              </p:cNvPr>
              <p:cNvSpPr/>
              <p:nvPr/>
            </p:nvSpPr>
            <p:spPr>
              <a:xfrm>
                <a:off x="7943728" y="2619257"/>
                <a:ext cx="3864817" cy="236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74158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41</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7921326" cy="575433"/>
          </a:xfrm>
        </p:spPr>
        <p:txBody>
          <a:bodyPr>
            <a:noAutofit/>
          </a:bodyPr>
          <a:lstStyle/>
          <a:p>
            <a:r>
              <a:rPr lang="en-US" sz="4000" b="1"/>
              <a:t>ServiceCollection Class Demo </a:t>
            </a:r>
            <a:endParaRPr lang="en-US" sz="4000" b="1" dirty="0"/>
          </a:p>
        </p:txBody>
      </p:sp>
      <p:pic>
        <p:nvPicPr>
          <p:cNvPr id="7" name="Picture 6">
            <a:extLst>
              <a:ext uri="{FF2B5EF4-FFF2-40B4-BE49-F238E27FC236}">
                <a16:creationId xmlns:a16="http://schemas.microsoft.com/office/drawing/2014/main" id="{D9D30FBF-E08C-46EE-BFE8-F55D04E665DD}"/>
              </a:ext>
            </a:extLst>
          </p:cNvPr>
          <p:cNvPicPr>
            <a:picLocks noChangeAspect="1"/>
          </p:cNvPicPr>
          <p:nvPr/>
        </p:nvPicPr>
        <p:blipFill>
          <a:blip r:embed="rId2"/>
          <a:stretch>
            <a:fillRect/>
          </a:stretch>
        </p:blipFill>
        <p:spPr>
          <a:xfrm>
            <a:off x="2659" y="1869445"/>
            <a:ext cx="3581400" cy="723038"/>
          </a:xfrm>
          <a:prstGeom prst="rect">
            <a:avLst/>
          </a:prstGeom>
        </p:spPr>
      </p:pic>
      <p:pic>
        <p:nvPicPr>
          <p:cNvPr id="9" name="Picture 8">
            <a:extLst>
              <a:ext uri="{FF2B5EF4-FFF2-40B4-BE49-F238E27FC236}">
                <a16:creationId xmlns:a16="http://schemas.microsoft.com/office/drawing/2014/main" id="{253EF4B1-29B4-4475-B288-F04E99B3236B}"/>
              </a:ext>
            </a:extLst>
          </p:cNvPr>
          <p:cNvPicPr>
            <a:picLocks noChangeAspect="1"/>
          </p:cNvPicPr>
          <p:nvPr/>
        </p:nvPicPr>
        <p:blipFill>
          <a:blip r:embed="rId3"/>
          <a:stretch>
            <a:fillRect/>
          </a:stretch>
        </p:blipFill>
        <p:spPr>
          <a:xfrm>
            <a:off x="31234" y="2573554"/>
            <a:ext cx="6314931" cy="3868802"/>
          </a:xfrm>
          <a:prstGeom prst="rect">
            <a:avLst/>
          </a:prstGeom>
        </p:spPr>
      </p:pic>
      <p:pic>
        <p:nvPicPr>
          <p:cNvPr id="11" name="Picture 10">
            <a:extLst>
              <a:ext uri="{FF2B5EF4-FFF2-40B4-BE49-F238E27FC236}">
                <a16:creationId xmlns:a16="http://schemas.microsoft.com/office/drawing/2014/main" id="{A9561D77-8979-4859-8DAC-FAF815D9B30C}"/>
              </a:ext>
            </a:extLst>
          </p:cNvPr>
          <p:cNvPicPr>
            <a:picLocks noChangeAspect="1"/>
          </p:cNvPicPr>
          <p:nvPr/>
        </p:nvPicPr>
        <p:blipFill>
          <a:blip r:embed="rId4"/>
          <a:stretch>
            <a:fillRect/>
          </a:stretch>
        </p:blipFill>
        <p:spPr>
          <a:xfrm>
            <a:off x="6054406" y="1269346"/>
            <a:ext cx="5878127" cy="2799459"/>
          </a:xfrm>
          <a:prstGeom prst="rect">
            <a:avLst/>
          </a:prstGeom>
        </p:spPr>
      </p:pic>
      <p:pic>
        <p:nvPicPr>
          <p:cNvPr id="12" name="Picture 11">
            <a:extLst>
              <a:ext uri="{FF2B5EF4-FFF2-40B4-BE49-F238E27FC236}">
                <a16:creationId xmlns:a16="http://schemas.microsoft.com/office/drawing/2014/main" id="{F521F547-833D-4A46-B48B-0289267C0168}"/>
              </a:ext>
            </a:extLst>
          </p:cNvPr>
          <p:cNvPicPr>
            <a:picLocks noChangeAspect="1"/>
          </p:cNvPicPr>
          <p:nvPr/>
        </p:nvPicPr>
        <p:blipFill>
          <a:blip r:embed="rId5"/>
          <a:stretch>
            <a:fillRect/>
          </a:stretch>
        </p:blipFill>
        <p:spPr>
          <a:xfrm>
            <a:off x="7551175" y="3854245"/>
            <a:ext cx="4589928" cy="2578279"/>
          </a:xfrm>
          <a:prstGeom prst="rect">
            <a:avLst/>
          </a:prstGeom>
        </p:spPr>
      </p:pic>
      <p:sp>
        <p:nvSpPr>
          <p:cNvPr id="13" name="Rectangle 12">
            <a:extLst>
              <a:ext uri="{FF2B5EF4-FFF2-40B4-BE49-F238E27FC236}">
                <a16:creationId xmlns:a16="http://schemas.microsoft.com/office/drawing/2014/main" id="{D9DE034A-7CD5-4708-AD85-0318B116E68D}"/>
              </a:ext>
            </a:extLst>
          </p:cNvPr>
          <p:cNvSpPr/>
          <p:nvPr/>
        </p:nvSpPr>
        <p:spPr>
          <a:xfrm>
            <a:off x="21709" y="1581272"/>
            <a:ext cx="1394389" cy="280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Tree>
    <p:extLst>
      <p:ext uri="{BB962C8B-B14F-4D97-AF65-F5344CB8AC3E}">
        <p14:creationId xmlns:p14="http://schemas.microsoft.com/office/powerpoint/2010/main" val="1977100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1D66348-3F6E-40F5-9515-446B6E64C369}"/>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53725524-EE52-4173-856D-3CB03F31CC4E}"/>
              </a:ext>
            </a:extLst>
          </p:cNvPr>
          <p:cNvSpPr>
            <a:spLocks noGrp="1"/>
          </p:cNvSpPr>
          <p:nvPr>
            <p:ph type="sldNum" sz="quarter" idx="12"/>
          </p:nvPr>
        </p:nvSpPr>
        <p:spPr/>
        <p:txBody>
          <a:bodyPr/>
          <a:lstStyle/>
          <a:p>
            <a:fld id="{CC0149FD-98BB-4821-915B-09C9BFE4B727}" type="slidenum">
              <a:rPr lang="en-US" smtClean="0"/>
              <a:pPr/>
              <a:t>42</a:t>
            </a:fld>
            <a:endParaRPr lang="en-US" dirty="0"/>
          </a:p>
        </p:txBody>
      </p:sp>
      <p:sp>
        <p:nvSpPr>
          <p:cNvPr id="6" name="Title 1">
            <a:extLst>
              <a:ext uri="{FF2B5EF4-FFF2-40B4-BE49-F238E27FC236}">
                <a16:creationId xmlns:a16="http://schemas.microsoft.com/office/drawing/2014/main" id="{1C81BD43-8FD6-422B-ABEA-159B1FBDA59C}"/>
              </a:ext>
            </a:extLst>
          </p:cNvPr>
          <p:cNvSpPr>
            <a:spLocks noGrp="1"/>
          </p:cNvSpPr>
          <p:nvPr>
            <p:ph type="title"/>
          </p:nvPr>
        </p:nvSpPr>
        <p:spPr>
          <a:xfrm>
            <a:off x="396764" y="720006"/>
            <a:ext cx="11578926" cy="575433"/>
          </a:xfrm>
        </p:spPr>
        <p:txBody>
          <a:bodyPr>
            <a:noAutofit/>
          </a:bodyPr>
          <a:lstStyle/>
          <a:p>
            <a:r>
              <a:rPr lang="en-US" sz="4000" b="1"/>
              <a:t>Understanding Dependency Injection Patterns</a:t>
            </a:r>
            <a:endParaRPr lang="en-US" sz="4000" b="1" dirty="0"/>
          </a:p>
        </p:txBody>
      </p:sp>
      <p:pic>
        <p:nvPicPr>
          <p:cNvPr id="8" name="Picture 7">
            <a:extLst>
              <a:ext uri="{FF2B5EF4-FFF2-40B4-BE49-F238E27FC236}">
                <a16:creationId xmlns:a16="http://schemas.microsoft.com/office/drawing/2014/main" id="{58CD1DC2-94EB-4A27-B06A-22861074D9E7}"/>
              </a:ext>
            </a:extLst>
          </p:cNvPr>
          <p:cNvPicPr>
            <a:picLocks noChangeAspect="1"/>
          </p:cNvPicPr>
          <p:nvPr/>
        </p:nvPicPr>
        <p:blipFill>
          <a:blip r:embed="rId2"/>
          <a:stretch>
            <a:fillRect/>
          </a:stretch>
        </p:blipFill>
        <p:spPr>
          <a:xfrm>
            <a:off x="3581400" y="2341521"/>
            <a:ext cx="4504960" cy="4086974"/>
          </a:xfrm>
          <a:prstGeom prst="rect">
            <a:avLst/>
          </a:prstGeom>
        </p:spPr>
      </p:pic>
      <p:sp>
        <p:nvSpPr>
          <p:cNvPr id="10" name="TextBox 9">
            <a:extLst>
              <a:ext uri="{FF2B5EF4-FFF2-40B4-BE49-F238E27FC236}">
                <a16:creationId xmlns:a16="http://schemas.microsoft.com/office/drawing/2014/main" id="{8200DA7C-9E04-46F5-9AF2-138ADCE99C02}"/>
              </a:ext>
            </a:extLst>
          </p:cNvPr>
          <p:cNvSpPr txBox="1"/>
          <p:nvPr/>
        </p:nvSpPr>
        <p:spPr>
          <a:xfrm>
            <a:off x="-50698" y="1448969"/>
            <a:ext cx="12074013" cy="892552"/>
          </a:xfrm>
          <a:prstGeom prst="rect">
            <a:avLst/>
          </a:prstGeom>
          <a:noFill/>
        </p:spPr>
        <p:txBody>
          <a:bodyPr wrap="square">
            <a:spAutoFit/>
          </a:bodyPr>
          <a:lstStyle/>
          <a:p>
            <a:pPr marL="342900" indent="-342900">
              <a:buClr>
                <a:srgbClr val="973735"/>
              </a:buClr>
              <a:buSzPct val="50000"/>
              <a:buFont typeface="Wingdings" pitchFamily="2" charset="2"/>
              <a:buChar char="u"/>
              <a:tabLst>
                <a:tab pos="241300" algn="l"/>
              </a:tabLst>
              <a:defRPr/>
            </a:pPr>
            <a:r>
              <a:rPr lang="en-US" sz="2600">
                <a:solidFill>
                  <a:srgbClr val="111111"/>
                </a:solidFill>
                <a:latin typeface="+mj-lt"/>
              </a:rPr>
              <a:t>The following are the four important patterns by which we can implement Dependency Injection (DI):</a:t>
            </a:r>
          </a:p>
        </p:txBody>
      </p:sp>
    </p:spTree>
    <p:extLst>
      <p:ext uri="{BB962C8B-B14F-4D97-AF65-F5344CB8AC3E}">
        <p14:creationId xmlns:p14="http://schemas.microsoft.com/office/powerpoint/2010/main" val="2552283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43</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410197"/>
            <a:ext cx="12255053" cy="1600438"/>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do we guarantee that a necessary dependency is always available to the class we’re currently developing?</a:t>
            </a:r>
          </a:p>
          <a:p>
            <a:pPr marL="342900" indent="60325" algn="just">
              <a:buClr>
                <a:srgbClr val="973735"/>
              </a:buClr>
              <a:buSzPct val="50000"/>
              <a:buFont typeface="Wingdings" panose="05000000000000000000" pitchFamily="2" charset="2"/>
              <a:buChar char="Ø"/>
              <a:tabLst>
                <a:tab pos="241300" algn="l"/>
                <a:tab pos="628650" algn="l"/>
              </a:tabLst>
              <a:defRPr/>
            </a:pPr>
            <a:r>
              <a:rPr lang="en-US" sz="2400">
                <a:solidFill>
                  <a:srgbClr val="111111"/>
                </a:solidFill>
                <a:latin typeface="+mj-lt"/>
              </a:rPr>
              <a:t>  By requiring all callers to supply the dependency as a parameter to the class’s constructor</a:t>
            </a:r>
          </a:p>
        </p:txBody>
      </p:sp>
      <p:pic>
        <p:nvPicPr>
          <p:cNvPr id="8" name="Picture 7">
            <a:extLst>
              <a:ext uri="{FF2B5EF4-FFF2-40B4-BE49-F238E27FC236}">
                <a16:creationId xmlns:a16="http://schemas.microsoft.com/office/drawing/2014/main" id="{907FD805-BFD6-4F56-8418-F1FB1812CCCD}"/>
              </a:ext>
            </a:extLst>
          </p:cNvPr>
          <p:cNvPicPr>
            <a:picLocks noChangeAspect="1"/>
          </p:cNvPicPr>
          <p:nvPr/>
        </p:nvPicPr>
        <p:blipFill>
          <a:blip r:embed="rId3"/>
          <a:stretch>
            <a:fillRect/>
          </a:stretch>
        </p:blipFill>
        <p:spPr>
          <a:xfrm>
            <a:off x="2218208" y="2741220"/>
            <a:ext cx="5578773" cy="2554693"/>
          </a:xfrm>
          <a:prstGeom prst="rect">
            <a:avLst/>
          </a:prstGeom>
          <a:ln w="12700">
            <a:solidFill>
              <a:schemeClr val="accent1">
                <a:shade val="50000"/>
              </a:schemeClr>
            </a:solidFill>
          </a:ln>
        </p:spPr>
      </p:pic>
      <p:sp>
        <p:nvSpPr>
          <p:cNvPr id="10" name="TextBox 9">
            <a:extLst>
              <a:ext uri="{FF2B5EF4-FFF2-40B4-BE49-F238E27FC236}">
                <a16:creationId xmlns:a16="http://schemas.microsoft.com/office/drawing/2014/main" id="{CADE79DC-CD89-4824-89FF-42A00851BD6A}"/>
              </a:ext>
            </a:extLst>
          </p:cNvPr>
          <p:cNvSpPr txBox="1"/>
          <p:nvPr/>
        </p:nvSpPr>
        <p:spPr>
          <a:xfrm>
            <a:off x="-29496" y="5280370"/>
            <a:ext cx="12192000" cy="1246495"/>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When a class requires an instance of a dependency to work at all, we can supply that dependency through the class’s constructor, enabling it to store the reference for future (or immediate) use</a:t>
            </a:r>
          </a:p>
        </p:txBody>
      </p:sp>
      <p:sp>
        <p:nvSpPr>
          <p:cNvPr id="12" name="TextBox 11">
            <a:extLst>
              <a:ext uri="{FF2B5EF4-FFF2-40B4-BE49-F238E27FC236}">
                <a16:creationId xmlns:a16="http://schemas.microsoft.com/office/drawing/2014/main" id="{96E5C5B6-3DE2-4218-8881-6B90F24A7FA7}"/>
              </a:ext>
            </a:extLst>
          </p:cNvPr>
          <p:cNvSpPr txBox="1"/>
          <p:nvPr/>
        </p:nvSpPr>
        <p:spPr>
          <a:xfrm>
            <a:off x="8377084" y="3195703"/>
            <a:ext cx="3598606" cy="1477328"/>
          </a:xfrm>
          <a:prstGeom prst="rect">
            <a:avLst/>
          </a:prstGeom>
          <a:noFill/>
          <a:ln w="12700">
            <a:solidFill>
              <a:schemeClr val="accent1">
                <a:shade val="50000"/>
              </a:schemeClr>
            </a:solidFill>
          </a:ln>
        </p:spPr>
        <p:txBody>
          <a:bodyPr wrap="square">
            <a:spAutoFit/>
          </a:bodyPr>
          <a:lstStyle/>
          <a:p>
            <a:pPr algn="just"/>
            <a:r>
              <a:rPr lang="en-US" sz="1500" b="1" i="0">
                <a:solidFill>
                  <a:srgbClr val="000000"/>
                </a:solidFill>
                <a:effectLst/>
                <a:latin typeface="+mj-lt"/>
              </a:rPr>
              <a:t>NeedyClass </a:t>
            </a:r>
            <a:r>
              <a:rPr lang="en-US" sz="1500" b="0" i="0">
                <a:solidFill>
                  <a:srgbClr val="000000"/>
                </a:solidFill>
                <a:effectLst/>
                <a:latin typeface="+mj-lt"/>
              </a:rPr>
              <a:t>needs an instance of Dependency to work, so it requires any Client to supply an instance via its constructor. This guarantees that the instance is available to </a:t>
            </a:r>
            <a:r>
              <a:rPr lang="en-US" sz="1500" b="1" i="0">
                <a:solidFill>
                  <a:srgbClr val="000000"/>
                </a:solidFill>
                <a:effectLst/>
                <a:latin typeface="+mj-lt"/>
              </a:rPr>
              <a:t>NeedyClass </a:t>
            </a:r>
            <a:r>
              <a:rPr lang="en-US" sz="1500" b="0" i="0">
                <a:solidFill>
                  <a:srgbClr val="000000"/>
                </a:solidFill>
                <a:effectLst/>
                <a:latin typeface="+mj-lt"/>
              </a:rPr>
              <a:t>whenever it’s needed</a:t>
            </a:r>
            <a:endParaRPr lang="en-US"/>
          </a:p>
        </p:txBody>
      </p:sp>
    </p:spTree>
    <p:extLst>
      <p:ext uri="{BB962C8B-B14F-4D97-AF65-F5344CB8AC3E}">
        <p14:creationId xmlns:p14="http://schemas.microsoft.com/office/powerpoint/2010/main" val="3388795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44</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 Demo</a:t>
            </a:r>
            <a:endParaRPr lang="en-US" sz="4000" b="1" dirty="0"/>
          </a:p>
        </p:txBody>
      </p:sp>
      <p:grpSp>
        <p:nvGrpSpPr>
          <p:cNvPr id="29" name="Group 28">
            <a:extLst>
              <a:ext uri="{FF2B5EF4-FFF2-40B4-BE49-F238E27FC236}">
                <a16:creationId xmlns:a16="http://schemas.microsoft.com/office/drawing/2014/main" id="{6EE6014B-EAE5-49AA-903F-1DB424DFBC36}"/>
              </a:ext>
            </a:extLst>
          </p:cNvPr>
          <p:cNvGrpSpPr/>
          <p:nvPr/>
        </p:nvGrpSpPr>
        <p:grpSpPr>
          <a:xfrm>
            <a:off x="696662" y="1466920"/>
            <a:ext cx="10798676" cy="4725189"/>
            <a:chOff x="696662" y="1466920"/>
            <a:chExt cx="10798676" cy="4725189"/>
          </a:xfrm>
        </p:grpSpPr>
        <p:pic>
          <p:nvPicPr>
            <p:cNvPr id="3" name="Picture 2">
              <a:extLst>
                <a:ext uri="{FF2B5EF4-FFF2-40B4-BE49-F238E27FC236}">
                  <a16:creationId xmlns:a16="http://schemas.microsoft.com/office/drawing/2014/main" id="{A0FC15D5-0A83-4F2F-9EA4-FD8F8C9958F6}"/>
                </a:ext>
              </a:extLst>
            </p:cNvPr>
            <p:cNvPicPr>
              <a:picLocks noChangeAspect="1"/>
            </p:cNvPicPr>
            <p:nvPr/>
          </p:nvPicPr>
          <p:blipFill>
            <a:blip r:embed="rId3"/>
            <a:stretch>
              <a:fillRect/>
            </a:stretch>
          </p:blipFill>
          <p:spPr>
            <a:xfrm>
              <a:off x="7737987" y="1466920"/>
              <a:ext cx="2696892" cy="1343747"/>
            </a:xfrm>
            <a:prstGeom prst="rect">
              <a:avLst/>
            </a:prstGeom>
          </p:spPr>
        </p:pic>
        <p:pic>
          <p:nvPicPr>
            <p:cNvPr id="11" name="Picture 10">
              <a:extLst>
                <a:ext uri="{FF2B5EF4-FFF2-40B4-BE49-F238E27FC236}">
                  <a16:creationId xmlns:a16="http://schemas.microsoft.com/office/drawing/2014/main" id="{738C081A-2DD3-4DEC-9CE2-5A6D58D29DF3}"/>
                </a:ext>
              </a:extLst>
            </p:cNvPr>
            <p:cNvPicPr>
              <a:picLocks noChangeAspect="1"/>
            </p:cNvPicPr>
            <p:nvPr/>
          </p:nvPicPr>
          <p:blipFill>
            <a:blip r:embed="rId4"/>
            <a:stretch>
              <a:fillRect/>
            </a:stretch>
          </p:blipFill>
          <p:spPr>
            <a:xfrm>
              <a:off x="696662" y="1471110"/>
              <a:ext cx="4999153" cy="3482642"/>
            </a:xfrm>
            <a:prstGeom prst="rect">
              <a:avLst/>
            </a:prstGeom>
            <a:ln w="12700">
              <a:solidFill>
                <a:schemeClr val="accent1">
                  <a:shade val="50000"/>
                </a:schemeClr>
              </a:solidFill>
            </a:ln>
          </p:spPr>
        </p:pic>
        <p:cxnSp>
          <p:nvCxnSpPr>
            <p:cNvPr id="15" name="Straight Arrow Connector 14">
              <a:extLst>
                <a:ext uri="{FF2B5EF4-FFF2-40B4-BE49-F238E27FC236}">
                  <a16:creationId xmlns:a16="http://schemas.microsoft.com/office/drawing/2014/main" id="{F72B4A80-AF3D-40C4-B87B-1D6FBAAD1C40}"/>
                </a:ext>
              </a:extLst>
            </p:cNvPr>
            <p:cNvCxnSpPr>
              <a:cxnSpLocks/>
            </p:cNvCxnSpPr>
            <p:nvPr/>
          </p:nvCxnSpPr>
          <p:spPr>
            <a:xfrm flipH="1">
              <a:off x="5695817" y="2467894"/>
              <a:ext cx="251411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3B1A0D0-17AE-4E4B-91DB-95807BFA97AB}"/>
                </a:ext>
              </a:extLst>
            </p:cNvPr>
            <p:cNvCxnSpPr/>
            <p:nvPr/>
          </p:nvCxnSpPr>
          <p:spPr>
            <a:xfrm>
              <a:off x="10057660" y="2271252"/>
              <a:ext cx="954469" cy="941179"/>
            </a:xfrm>
            <a:prstGeom prst="bentConnector3">
              <a:avLst>
                <a:gd name="adj1" fmla="val 10047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2A46D4BE-9E9A-49B2-B53D-0A153BCE3C3E}"/>
                </a:ext>
              </a:extLst>
            </p:cNvPr>
            <p:cNvPicPr>
              <a:picLocks noChangeAspect="1"/>
            </p:cNvPicPr>
            <p:nvPr/>
          </p:nvPicPr>
          <p:blipFill>
            <a:blip r:embed="rId5"/>
            <a:stretch>
              <a:fillRect/>
            </a:stretch>
          </p:blipFill>
          <p:spPr>
            <a:xfrm>
              <a:off x="7441147" y="3212431"/>
              <a:ext cx="4054191" cy="2979678"/>
            </a:xfrm>
            <a:prstGeom prst="rect">
              <a:avLst/>
            </a:prstGeom>
            <a:ln w="12700">
              <a:solidFill>
                <a:schemeClr val="accent1">
                  <a:shade val="50000"/>
                </a:schemeClr>
              </a:solidFill>
            </a:ln>
          </p:spPr>
        </p:pic>
      </p:grpSp>
    </p:spTree>
    <p:extLst>
      <p:ext uri="{BB962C8B-B14F-4D97-AF65-F5344CB8AC3E}">
        <p14:creationId xmlns:p14="http://schemas.microsoft.com/office/powerpoint/2010/main" val="1455917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45</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 Demo</a:t>
            </a:r>
            <a:endParaRPr lang="en-US" sz="4000" b="1" dirty="0"/>
          </a:p>
        </p:txBody>
      </p:sp>
      <p:pic>
        <p:nvPicPr>
          <p:cNvPr id="7" name="Picture 6">
            <a:extLst>
              <a:ext uri="{FF2B5EF4-FFF2-40B4-BE49-F238E27FC236}">
                <a16:creationId xmlns:a16="http://schemas.microsoft.com/office/drawing/2014/main" id="{5483CE58-AF5A-44E6-8F2A-4CEC36472770}"/>
              </a:ext>
            </a:extLst>
          </p:cNvPr>
          <p:cNvPicPr>
            <a:picLocks noChangeAspect="1"/>
          </p:cNvPicPr>
          <p:nvPr/>
        </p:nvPicPr>
        <p:blipFill>
          <a:blip r:embed="rId3"/>
          <a:stretch>
            <a:fillRect/>
          </a:stretch>
        </p:blipFill>
        <p:spPr>
          <a:xfrm>
            <a:off x="0" y="2030048"/>
            <a:ext cx="6938535" cy="4214151"/>
          </a:xfrm>
          <a:prstGeom prst="rect">
            <a:avLst/>
          </a:prstGeom>
        </p:spPr>
      </p:pic>
      <p:sp>
        <p:nvSpPr>
          <p:cNvPr id="13" name="Rectangle 12">
            <a:extLst>
              <a:ext uri="{FF2B5EF4-FFF2-40B4-BE49-F238E27FC236}">
                <a16:creationId xmlns:a16="http://schemas.microsoft.com/office/drawing/2014/main" id="{CB7E622F-1D45-4E34-A3DA-98D0BD371C7E}"/>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
        <p:nvSpPr>
          <p:cNvPr id="8" name="Rectangle 7">
            <a:extLst>
              <a:ext uri="{FF2B5EF4-FFF2-40B4-BE49-F238E27FC236}">
                <a16:creationId xmlns:a16="http://schemas.microsoft.com/office/drawing/2014/main" id="{A25AE647-B99F-44A6-9408-506478242C6A}"/>
              </a:ext>
            </a:extLst>
          </p:cNvPr>
          <p:cNvSpPr/>
          <p:nvPr/>
        </p:nvSpPr>
        <p:spPr>
          <a:xfrm>
            <a:off x="1394389" y="4139381"/>
            <a:ext cx="3964192"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0CB7FC-1AD7-418D-B581-2D0D073EC670}"/>
              </a:ext>
            </a:extLst>
          </p:cNvPr>
          <p:cNvSpPr/>
          <p:nvPr/>
        </p:nvSpPr>
        <p:spPr>
          <a:xfrm>
            <a:off x="1414053" y="4778478"/>
            <a:ext cx="3964192"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7FB0136-5320-4C63-8D2D-C5CD32BC5DA4}"/>
              </a:ext>
            </a:extLst>
          </p:cNvPr>
          <p:cNvPicPr>
            <a:picLocks noChangeAspect="1"/>
          </p:cNvPicPr>
          <p:nvPr/>
        </p:nvPicPr>
        <p:blipFill>
          <a:blip r:embed="rId4"/>
          <a:stretch>
            <a:fillRect/>
          </a:stretch>
        </p:blipFill>
        <p:spPr>
          <a:xfrm>
            <a:off x="7712244" y="2670933"/>
            <a:ext cx="4263446" cy="1107389"/>
          </a:xfrm>
          <a:prstGeom prst="rect">
            <a:avLst/>
          </a:prstGeom>
        </p:spPr>
      </p:pic>
      <p:pic>
        <p:nvPicPr>
          <p:cNvPr id="14" name="Picture 13">
            <a:extLst>
              <a:ext uri="{FF2B5EF4-FFF2-40B4-BE49-F238E27FC236}">
                <a16:creationId xmlns:a16="http://schemas.microsoft.com/office/drawing/2014/main" id="{A77122B6-EAED-4153-8CE9-EFAD36B5AC4E}"/>
              </a:ext>
            </a:extLst>
          </p:cNvPr>
          <p:cNvPicPr>
            <a:picLocks noChangeAspect="1"/>
          </p:cNvPicPr>
          <p:nvPr/>
        </p:nvPicPr>
        <p:blipFill>
          <a:blip r:embed="rId5"/>
          <a:stretch>
            <a:fillRect/>
          </a:stretch>
        </p:blipFill>
        <p:spPr>
          <a:xfrm>
            <a:off x="7712244" y="4224783"/>
            <a:ext cx="4262253" cy="1107389"/>
          </a:xfrm>
          <a:prstGeom prst="rect">
            <a:avLst/>
          </a:prstGeom>
        </p:spPr>
      </p:pic>
    </p:spTree>
    <p:extLst>
      <p:ext uri="{BB962C8B-B14F-4D97-AF65-F5344CB8AC3E}">
        <p14:creationId xmlns:p14="http://schemas.microsoft.com/office/powerpoint/2010/main" val="1692192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46</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4" y="1380701"/>
            <a:ext cx="12255054" cy="3053272"/>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Advantages of the Constructor Injection pattern</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This is the most preferable way of respecting the concept of DI. Most DI containers target the constructors. It is also the most common and more widely used pattern for DI. The injected component can be used anywhere in the class because when we create the object, the injected dependency comes into the class automatically and stays in some variable</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Developers prefer this technique when classes require some external dependency to initiate all other operations. As a constructor is involved, an object becomes ready with the dependent object once it is instantiated</a:t>
            </a:r>
          </a:p>
        </p:txBody>
      </p:sp>
      <p:sp>
        <p:nvSpPr>
          <p:cNvPr id="9" name="TextBox 8">
            <a:extLst>
              <a:ext uri="{FF2B5EF4-FFF2-40B4-BE49-F238E27FC236}">
                <a16:creationId xmlns:a16="http://schemas.microsoft.com/office/drawing/2014/main" id="{27B370F8-DEEC-4CFA-8690-36671BC2B9B6}"/>
              </a:ext>
            </a:extLst>
          </p:cNvPr>
          <p:cNvSpPr txBox="1"/>
          <p:nvPr/>
        </p:nvSpPr>
        <p:spPr>
          <a:xfrm>
            <a:off x="-49160" y="4314342"/>
            <a:ext cx="9458925" cy="492443"/>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Disadvantages of the Constructor Injection pattern</a:t>
            </a:r>
          </a:p>
        </p:txBody>
      </p:sp>
      <p:sp>
        <p:nvSpPr>
          <p:cNvPr id="11" name="TextBox 10">
            <a:extLst>
              <a:ext uri="{FF2B5EF4-FFF2-40B4-BE49-F238E27FC236}">
                <a16:creationId xmlns:a16="http://schemas.microsoft.com/office/drawing/2014/main" id="{2FCE61B8-92DB-4E56-8DB7-EDCE4700C65C}"/>
              </a:ext>
            </a:extLst>
          </p:cNvPr>
          <p:cNvSpPr txBox="1"/>
          <p:nvPr/>
        </p:nvSpPr>
        <p:spPr>
          <a:xfrm>
            <a:off x="-63054" y="4708839"/>
            <a:ext cx="12186228" cy="1805110"/>
          </a:xfrm>
          <a:prstGeom prst="rect">
            <a:avLst/>
          </a:prstGeom>
          <a:noFill/>
        </p:spPr>
        <p:txBody>
          <a:bodyPr wrap="square">
            <a:spAutoFit/>
          </a:bodyPr>
          <a:lstStyle/>
          <a:p>
            <a:pPr marL="514350" indent="-230188" algn="just">
              <a:lnSpc>
                <a:spcPct val="110000"/>
              </a:lnSpc>
              <a:buClr>
                <a:srgbClr val="973735"/>
              </a:buClr>
              <a:buSzPct val="70000"/>
              <a:buFont typeface="Wingdings" panose="05000000000000000000" pitchFamily="2" charset="2"/>
              <a:buChar char="§"/>
              <a:tabLst>
                <a:tab pos="241300" algn="l"/>
              </a:tabLst>
              <a:defRPr/>
            </a:pPr>
            <a:r>
              <a:rPr lang="en-US" sz="2100"/>
              <a:t>This is not so easy to implement when the class contains many constructors.</a:t>
            </a:r>
            <a:br>
              <a:rPr lang="en-US" sz="2100"/>
            </a:br>
            <a:r>
              <a:rPr lang="en-US" sz="2100"/>
              <a:t>Moreover, when the number of dependencies increases for a class, updating the</a:t>
            </a:r>
            <a:br>
              <a:rPr lang="en-US" sz="2100"/>
            </a:br>
            <a:r>
              <a:rPr lang="en-US" sz="2100"/>
              <a:t>constructor each time is not a feasible task</a:t>
            </a:r>
          </a:p>
          <a:p>
            <a:pPr marL="514350" indent="-230188" algn="just">
              <a:buClr>
                <a:srgbClr val="973735"/>
              </a:buClr>
              <a:buSzPct val="70000"/>
              <a:buFont typeface="Wingdings" panose="05000000000000000000" pitchFamily="2" charset="2"/>
              <a:buChar char="§"/>
              <a:tabLst>
                <a:tab pos="241300" algn="l"/>
              </a:tabLst>
              <a:defRPr/>
            </a:pPr>
            <a:r>
              <a:rPr lang="en-US" sz="2100"/>
              <a:t>When we have a number of arguments for a constructor by adding the dependency</a:t>
            </a:r>
            <a:br>
              <a:rPr lang="en-US" sz="2100"/>
            </a:br>
            <a:r>
              <a:rPr lang="en-US" sz="2100"/>
              <a:t>ones with the existing ones, the class will look messy</a:t>
            </a:r>
          </a:p>
        </p:txBody>
      </p:sp>
    </p:spTree>
    <p:extLst>
      <p:ext uri="{BB962C8B-B14F-4D97-AF65-F5344CB8AC3E}">
        <p14:creationId xmlns:p14="http://schemas.microsoft.com/office/powerpoint/2010/main" val="2955991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47</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Property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429861"/>
            <a:ext cx="12255053" cy="1215717"/>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do we enable DI as an option in a class?</a:t>
            </a:r>
          </a:p>
          <a:p>
            <a:pPr marL="342900" indent="60325" algn="just">
              <a:buClr>
                <a:srgbClr val="973735"/>
              </a:buClr>
              <a:buSzPct val="50000"/>
              <a:buFont typeface="Wingdings" panose="05000000000000000000" pitchFamily="2" charset="2"/>
              <a:buChar char="Ø"/>
              <a:tabLst>
                <a:tab pos="241300" algn="l"/>
                <a:tab pos="628650" algn="l"/>
              </a:tabLst>
              <a:defRPr/>
            </a:pPr>
            <a:r>
              <a:rPr lang="en-US" sz="2400">
                <a:solidFill>
                  <a:srgbClr val="111111"/>
                </a:solidFill>
                <a:latin typeface="+mj-lt"/>
              </a:rPr>
              <a:t>  By exposing a writable property that lets callers supply a dependency if they wish to   </a:t>
            </a:r>
          </a:p>
          <a:p>
            <a:pPr marL="342900" algn="just">
              <a:buClr>
                <a:srgbClr val="973735"/>
              </a:buClr>
              <a:buSzPct val="50000"/>
              <a:tabLst>
                <a:tab pos="241300" algn="l"/>
                <a:tab pos="628650" algn="l"/>
              </a:tabLst>
              <a:defRPr/>
            </a:pPr>
            <a:r>
              <a:rPr lang="en-US" sz="2400">
                <a:solidFill>
                  <a:srgbClr val="111111"/>
                </a:solidFill>
                <a:latin typeface="+mj-lt"/>
              </a:rPr>
              <a:t>    override the default behavior</a:t>
            </a:r>
          </a:p>
        </p:txBody>
      </p:sp>
      <p:sp>
        <p:nvSpPr>
          <p:cNvPr id="12" name="TextBox 11">
            <a:extLst>
              <a:ext uri="{FF2B5EF4-FFF2-40B4-BE49-F238E27FC236}">
                <a16:creationId xmlns:a16="http://schemas.microsoft.com/office/drawing/2014/main" id="{96E5C5B6-3DE2-4218-8881-6B90F24A7FA7}"/>
              </a:ext>
            </a:extLst>
          </p:cNvPr>
          <p:cNvSpPr txBox="1"/>
          <p:nvPr/>
        </p:nvSpPr>
        <p:spPr>
          <a:xfrm>
            <a:off x="8184615" y="2857003"/>
            <a:ext cx="3244645" cy="1246495"/>
          </a:xfrm>
          <a:prstGeom prst="rect">
            <a:avLst/>
          </a:prstGeom>
          <a:noFill/>
          <a:ln w="12700">
            <a:solidFill>
              <a:schemeClr val="accent1">
                <a:shade val="50000"/>
              </a:schemeClr>
            </a:solidFill>
          </a:ln>
        </p:spPr>
        <p:txBody>
          <a:bodyPr wrap="square">
            <a:spAutoFit/>
          </a:bodyPr>
          <a:lstStyle/>
          <a:p>
            <a:pPr algn="just"/>
            <a:r>
              <a:rPr lang="en-US" sz="1500" i="0">
                <a:solidFill>
                  <a:srgbClr val="000000"/>
                </a:solidFill>
                <a:effectLst/>
                <a:latin typeface="+mj-lt"/>
              </a:rPr>
              <a:t>SomeClass has an optional DEPENDENCY on ISomeInterface; instead of requiring callers to supply an instance, it’s giving callers an option to define it via a property</a:t>
            </a:r>
            <a:endParaRPr lang="en-US"/>
          </a:p>
        </p:txBody>
      </p:sp>
      <p:pic>
        <p:nvPicPr>
          <p:cNvPr id="3" name="Picture 2">
            <a:extLst>
              <a:ext uri="{FF2B5EF4-FFF2-40B4-BE49-F238E27FC236}">
                <a16:creationId xmlns:a16="http://schemas.microsoft.com/office/drawing/2014/main" id="{F2103E5E-F955-49F9-8EB5-5243B546EF7D}"/>
              </a:ext>
            </a:extLst>
          </p:cNvPr>
          <p:cNvPicPr>
            <a:picLocks noChangeAspect="1"/>
          </p:cNvPicPr>
          <p:nvPr/>
        </p:nvPicPr>
        <p:blipFill>
          <a:blip r:embed="rId3"/>
          <a:stretch>
            <a:fillRect/>
          </a:stretch>
        </p:blipFill>
        <p:spPr>
          <a:xfrm>
            <a:off x="838200" y="2645578"/>
            <a:ext cx="6787044" cy="1669344"/>
          </a:xfrm>
          <a:prstGeom prst="rect">
            <a:avLst/>
          </a:prstGeom>
          <a:ln w="12700">
            <a:solidFill>
              <a:srgbClr val="0070C0"/>
            </a:solidFill>
          </a:ln>
        </p:spPr>
      </p:pic>
      <p:sp>
        <p:nvSpPr>
          <p:cNvPr id="11" name="TextBox 10">
            <a:extLst>
              <a:ext uri="{FF2B5EF4-FFF2-40B4-BE49-F238E27FC236}">
                <a16:creationId xmlns:a16="http://schemas.microsoft.com/office/drawing/2014/main" id="{31AEBAFC-AD7C-4F5C-A03F-694B121E3078}"/>
              </a:ext>
            </a:extLst>
          </p:cNvPr>
          <p:cNvSpPr txBox="1"/>
          <p:nvPr/>
        </p:nvSpPr>
        <p:spPr>
          <a:xfrm>
            <a:off x="-29496" y="4340682"/>
            <a:ext cx="6902245" cy="1246495"/>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The diagram depicts one property </a:t>
            </a:r>
            <a:r>
              <a:rPr lang="en-US" sz="2500" b="1">
                <a:solidFill>
                  <a:srgbClr val="111111"/>
                </a:solidFill>
                <a:latin typeface="+mj-lt"/>
              </a:rPr>
              <a:t>EmployeeDept</a:t>
            </a:r>
            <a:r>
              <a:rPr lang="en-US" sz="2500">
                <a:solidFill>
                  <a:srgbClr val="111111"/>
                </a:solidFill>
                <a:latin typeface="+mj-lt"/>
              </a:rPr>
              <a:t>, which can be injected directly with an </a:t>
            </a:r>
            <a:r>
              <a:rPr lang="en-US" sz="2500" b="1">
                <a:solidFill>
                  <a:srgbClr val="111111"/>
                </a:solidFill>
                <a:latin typeface="+mj-lt"/>
              </a:rPr>
              <a:t>IDepartment</a:t>
            </a:r>
            <a:r>
              <a:rPr lang="en-US" sz="2500">
                <a:solidFill>
                  <a:srgbClr val="111111"/>
                </a:solidFill>
                <a:latin typeface="+mj-lt"/>
              </a:rPr>
              <a:t> implementation</a:t>
            </a:r>
          </a:p>
        </p:txBody>
      </p:sp>
      <p:pic>
        <p:nvPicPr>
          <p:cNvPr id="9" name="Picture 8">
            <a:extLst>
              <a:ext uri="{FF2B5EF4-FFF2-40B4-BE49-F238E27FC236}">
                <a16:creationId xmlns:a16="http://schemas.microsoft.com/office/drawing/2014/main" id="{855164D9-D043-434F-8442-787E6ACCCD8C}"/>
              </a:ext>
            </a:extLst>
          </p:cNvPr>
          <p:cNvPicPr>
            <a:picLocks noChangeAspect="1"/>
          </p:cNvPicPr>
          <p:nvPr/>
        </p:nvPicPr>
        <p:blipFill>
          <a:blip r:embed="rId4"/>
          <a:stretch>
            <a:fillRect/>
          </a:stretch>
        </p:blipFill>
        <p:spPr>
          <a:xfrm>
            <a:off x="6872749" y="4469957"/>
            <a:ext cx="5201263" cy="1916364"/>
          </a:xfrm>
          <a:prstGeom prst="rect">
            <a:avLst/>
          </a:prstGeom>
          <a:ln w="12700">
            <a:solidFill>
              <a:srgbClr val="0070C0"/>
            </a:solidFill>
          </a:ln>
        </p:spPr>
      </p:pic>
    </p:spTree>
    <p:extLst>
      <p:ext uri="{BB962C8B-B14F-4D97-AF65-F5344CB8AC3E}">
        <p14:creationId xmlns:p14="http://schemas.microsoft.com/office/powerpoint/2010/main" val="3163964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48</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640486"/>
            <a:ext cx="9366668" cy="575433"/>
          </a:xfrm>
        </p:spPr>
        <p:txBody>
          <a:bodyPr>
            <a:noAutofit/>
          </a:bodyPr>
          <a:lstStyle/>
          <a:p>
            <a:r>
              <a:rPr lang="en-US" sz="4000" b="1"/>
              <a:t>DI - Property Injection Pattern Demo</a:t>
            </a:r>
            <a:endParaRPr lang="en-US" sz="4000" b="1" dirty="0"/>
          </a:p>
        </p:txBody>
      </p:sp>
      <p:pic>
        <p:nvPicPr>
          <p:cNvPr id="12" name="Picture 11">
            <a:extLst>
              <a:ext uri="{FF2B5EF4-FFF2-40B4-BE49-F238E27FC236}">
                <a16:creationId xmlns:a16="http://schemas.microsoft.com/office/drawing/2014/main" id="{B3E04D3A-85EE-49D0-882A-EBDD7255FADE}"/>
              </a:ext>
            </a:extLst>
          </p:cNvPr>
          <p:cNvPicPr>
            <a:picLocks noChangeAspect="1"/>
          </p:cNvPicPr>
          <p:nvPr/>
        </p:nvPicPr>
        <p:blipFill>
          <a:blip r:embed="rId3"/>
          <a:stretch>
            <a:fillRect/>
          </a:stretch>
        </p:blipFill>
        <p:spPr>
          <a:xfrm>
            <a:off x="3830985" y="1857659"/>
            <a:ext cx="2454094" cy="1336860"/>
          </a:xfrm>
          <a:prstGeom prst="rect">
            <a:avLst/>
          </a:prstGeom>
        </p:spPr>
      </p:pic>
      <p:pic>
        <p:nvPicPr>
          <p:cNvPr id="14" name="Picture 13">
            <a:extLst>
              <a:ext uri="{FF2B5EF4-FFF2-40B4-BE49-F238E27FC236}">
                <a16:creationId xmlns:a16="http://schemas.microsoft.com/office/drawing/2014/main" id="{E3416615-EC69-4C71-9C3C-6B012B62A205}"/>
              </a:ext>
            </a:extLst>
          </p:cNvPr>
          <p:cNvPicPr>
            <a:picLocks noChangeAspect="1"/>
          </p:cNvPicPr>
          <p:nvPr/>
        </p:nvPicPr>
        <p:blipFill>
          <a:blip r:embed="rId4"/>
          <a:stretch>
            <a:fillRect/>
          </a:stretch>
        </p:blipFill>
        <p:spPr>
          <a:xfrm>
            <a:off x="40192" y="1613302"/>
            <a:ext cx="3542216" cy="4254935"/>
          </a:xfrm>
          <a:prstGeom prst="rect">
            <a:avLst/>
          </a:prstGeom>
          <a:ln w="12700">
            <a:solidFill>
              <a:srgbClr val="0070C0"/>
            </a:solidFill>
          </a:ln>
        </p:spPr>
      </p:pic>
      <p:cxnSp>
        <p:nvCxnSpPr>
          <p:cNvPr id="17" name="Straight Arrow Connector 16">
            <a:extLst>
              <a:ext uri="{FF2B5EF4-FFF2-40B4-BE49-F238E27FC236}">
                <a16:creationId xmlns:a16="http://schemas.microsoft.com/office/drawing/2014/main" id="{E0B67A1E-C520-42DB-827C-556DB5DF71A1}"/>
              </a:ext>
            </a:extLst>
          </p:cNvPr>
          <p:cNvCxnSpPr>
            <a:cxnSpLocks/>
          </p:cNvCxnSpPr>
          <p:nvPr/>
        </p:nvCxnSpPr>
        <p:spPr>
          <a:xfrm flipH="1">
            <a:off x="3581882" y="2638717"/>
            <a:ext cx="638426"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9128D1-C408-4A11-988D-2F69AF051C79}"/>
              </a:ext>
            </a:extLst>
          </p:cNvPr>
          <p:cNvCxnSpPr>
            <a:cxnSpLocks/>
          </p:cNvCxnSpPr>
          <p:nvPr/>
        </p:nvCxnSpPr>
        <p:spPr>
          <a:xfrm>
            <a:off x="5580595" y="2859781"/>
            <a:ext cx="95306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CB7E5F1-BC28-402F-9059-2F6EE0DE9020}"/>
              </a:ext>
            </a:extLst>
          </p:cNvPr>
          <p:cNvPicPr>
            <a:picLocks noChangeAspect="1"/>
          </p:cNvPicPr>
          <p:nvPr/>
        </p:nvPicPr>
        <p:blipFill>
          <a:blip r:embed="rId5"/>
          <a:stretch>
            <a:fillRect/>
          </a:stretch>
        </p:blipFill>
        <p:spPr>
          <a:xfrm>
            <a:off x="7124193" y="1123418"/>
            <a:ext cx="4987253" cy="5315086"/>
          </a:xfrm>
          <a:prstGeom prst="rect">
            <a:avLst/>
          </a:prstGeom>
        </p:spPr>
      </p:pic>
      <p:sp>
        <p:nvSpPr>
          <p:cNvPr id="26" name="Rectangle 25">
            <a:extLst>
              <a:ext uri="{FF2B5EF4-FFF2-40B4-BE49-F238E27FC236}">
                <a16:creationId xmlns:a16="http://schemas.microsoft.com/office/drawing/2014/main" id="{919FF10C-1176-41F6-AA7E-69BFBFA4D722}"/>
              </a:ext>
            </a:extLst>
          </p:cNvPr>
          <p:cNvSpPr/>
          <p:nvPr/>
        </p:nvSpPr>
        <p:spPr>
          <a:xfrm>
            <a:off x="7402915" y="2684044"/>
            <a:ext cx="4182834" cy="27420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295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49</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Property Injection Pattern Demo</a:t>
            </a:r>
            <a:endParaRPr lang="en-US" sz="4000" b="1" dirty="0"/>
          </a:p>
        </p:txBody>
      </p:sp>
      <p:sp>
        <p:nvSpPr>
          <p:cNvPr id="8" name="Rectangle 7">
            <a:extLst>
              <a:ext uri="{FF2B5EF4-FFF2-40B4-BE49-F238E27FC236}">
                <a16:creationId xmlns:a16="http://schemas.microsoft.com/office/drawing/2014/main" id="{09934146-2751-49F6-8E57-47D2A8886D9E}"/>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grpSp>
        <p:nvGrpSpPr>
          <p:cNvPr id="9" name="Group 8">
            <a:extLst>
              <a:ext uri="{FF2B5EF4-FFF2-40B4-BE49-F238E27FC236}">
                <a16:creationId xmlns:a16="http://schemas.microsoft.com/office/drawing/2014/main" id="{CAE0C0ED-EC5B-4BE8-BF43-28C83D92821E}"/>
              </a:ext>
            </a:extLst>
          </p:cNvPr>
          <p:cNvGrpSpPr/>
          <p:nvPr/>
        </p:nvGrpSpPr>
        <p:grpSpPr>
          <a:xfrm>
            <a:off x="393291" y="2141065"/>
            <a:ext cx="5071683" cy="4144144"/>
            <a:chOff x="609600" y="2141065"/>
            <a:chExt cx="5071683" cy="4144144"/>
          </a:xfrm>
        </p:grpSpPr>
        <p:pic>
          <p:nvPicPr>
            <p:cNvPr id="3" name="Picture 2">
              <a:extLst>
                <a:ext uri="{FF2B5EF4-FFF2-40B4-BE49-F238E27FC236}">
                  <a16:creationId xmlns:a16="http://schemas.microsoft.com/office/drawing/2014/main" id="{FFD7399E-D896-4C5C-A5DA-BBC2077422E9}"/>
                </a:ext>
              </a:extLst>
            </p:cNvPr>
            <p:cNvPicPr>
              <a:picLocks noChangeAspect="1"/>
            </p:cNvPicPr>
            <p:nvPr/>
          </p:nvPicPr>
          <p:blipFill>
            <a:blip r:embed="rId2"/>
            <a:stretch>
              <a:fillRect/>
            </a:stretch>
          </p:blipFill>
          <p:spPr>
            <a:xfrm>
              <a:off x="609600" y="2141065"/>
              <a:ext cx="5071683" cy="4144144"/>
            </a:xfrm>
            <a:prstGeom prst="rect">
              <a:avLst/>
            </a:prstGeom>
          </p:spPr>
        </p:pic>
        <p:sp>
          <p:nvSpPr>
            <p:cNvPr id="11" name="Rectangle 10">
              <a:extLst>
                <a:ext uri="{FF2B5EF4-FFF2-40B4-BE49-F238E27FC236}">
                  <a16:creationId xmlns:a16="http://schemas.microsoft.com/office/drawing/2014/main" id="{5B71027C-E978-4AFD-BEAB-51D642406EAA}"/>
                </a:ext>
              </a:extLst>
            </p:cNvPr>
            <p:cNvSpPr/>
            <p:nvPr/>
          </p:nvSpPr>
          <p:spPr>
            <a:xfrm>
              <a:off x="2009624" y="3429001"/>
              <a:ext cx="3162144" cy="238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A97DEC-9D75-4BEA-BAE7-4463CA189EF5}"/>
                </a:ext>
              </a:extLst>
            </p:cNvPr>
            <p:cNvSpPr/>
            <p:nvPr/>
          </p:nvSpPr>
          <p:spPr>
            <a:xfrm>
              <a:off x="2009624" y="4284460"/>
              <a:ext cx="3162144" cy="238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5A48CFD9-D2D3-4AF6-843F-8953C0A26081}"/>
              </a:ext>
            </a:extLst>
          </p:cNvPr>
          <p:cNvPicPr>
            <a:picLocks noChangeAspect="1"/>
          </p:cNvPicPr>
          <p:nvPr/>
        </p:nvPicPr>
        <p:blipFill>
          <a:blip r:embed="rId3"/>
          <a:stretch>
            <a:fillRect/>
          </a:stretch>
        </p:blipFill>
        <p:spPr>
          <a:xfrm>
            <a:off x="6179574" y="2860587"/>
            <a:ext cx="5756787" cy="1344513"/>
          </a:xfrm>
          <a:prstGeom prst="rect">
            <a:avLst/>
          </a:prstGeom>
        </p:spPr>
      </p:pic>
    </p:spTree>
    <p:extLst>
      <p:ext uri="{BB962C8B-B14F-4D97-AF65-F5344CB8AC3E}">
        <p14:creationId xmlns:p14="http://schemas.microsoft.com/office/powerpoint/2010/main" val="4244748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The SOLID Principles</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63053" y="1400368"/>
            <a:ext cx="12255053" cy="892552"/>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The following diagram schematizes the five principles' initials and correspondences:</a:t>
            </a:r>
          </a:p>
        </p:txBody>
      </p:sp>
      <p:pic>
        <p:nvPicPr>
          <p:cNvPr id="5" name="Picture 4">
            <a:extLst>
              <a:ext uri="{FF2B5EF4-FFF2-40B4-BE49-F238E27FC236}">
                <a16:creationId xmlns:a16="http://schemas.microsoft.com/office/drawing/2014/main" id="{D3411632-D97F-4DFC-B7E8-BE6E4951C4CC}"/>
              </a:ext>
            </a:extLst>
          </p:cNvPr>
          <p:cNvPicPr>
            <a:picLocks noChangeAspect="1"/>
          </p:cNvPicPr>
          <p:nvPr/>
        </p:nvPicPr>
        <p:blipFill>
          <a:blip r:embed="rId3"/>
          <a:stretch>
            <a:fillRect/>
          </a:stretch>
        </p:blipFill>
        <p:spPr>
          <a:xfrm>
            <a:off x="2209800" y="2263424"/>
            <a:ext cx="7199671" cy="4165350"/>
          </a:xfrm>
          <a:prstGeom prst="rect">
            <a:avLst/>
          </a:prstGeom>
        </p:spPr>
      </p:pic>
    </p:spTree>
    <p:extLst>
      <p:ext uri="{BB962C8B-B14F-4D97-AF65-F5344CB8AC3E}">
        <p14:creationId xmlns:p14="http://schemas.microsoft.com/office/powerpoint/2010/main" val="40451568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50</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Property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4" y="1439693"/>
            <a:ext cx="12255054" cy="1275862"/>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Advantages of the Property Injection pattern</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It does not require adding a new constructor or modifying an existing constructor</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This pattern comes in handy if the class has multiple dependencies of different types</a:t>
            </a:r>
          </a:p>
        </p:txBody>
      </p:sp>
      <p:sp>
        <p:nvSpPr>
          <p:cNvPr id="9" name="TextBox 8">
            <a:extLst>
              <a:ext uri="{FF2B5EF4-FFF2-40B4-BE49-F238E27FC236}">
                <a16:creationId xmlns:a16="http://schemas.microsoft.com/office/drawing/2014/main" id="{27B370F8-DEEC-4CFA-8690-36671BC2B9B6}"/>
              </a:ext>
            </a:extLst>
          </p:cNvPr>
          <p:cNvSpPr txBox="1"/>
          <p:nvPr/>
        </p:nvSpPr>
        <p:spPr>
          <a:xfrm>
            <a:off x="-63054" y="2735219"/>
            <a:ext cx="12117402" cy="3408754"/>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Disadvantages of the Property Injection pattern</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Setters are not easy to identify in a particular design to inject some external dependency. Still, they are preferred in some situations. However, we should be careful while using the property which is injected because that might be </a:t>
            </a:r>
            <a:r>
              <a:rPr lang="en-US" sz="2100" b="1"/>
              <a:t>null</a:t>
            </a:r>
            <a:r>
              <a:rPr lang="en-US" sz="2100"/>
              <a:t>. There should be an extra check for </a:t>
            </a:r>
            <a:r>
              <a:rPr lang="en-US" sz="2100" b="1"/>
              <a:t>null</a:t>
            </a:r>
            <a:r>
              <a:rPr lang="en-US" sz="2100"/>
              <a:t>, everywhere where you want to use it</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Property Injection is considered as bad practice in most of the cases because it hides the dependencies. When the class is instantiated, there is no guarantee that the dependency object will be available for the class to do any operation, unlike Constructor Injection, where the dependency makes its way through during instantiation itself</a:t>
            </a:r>
          </a:p>
        </p:txBody>
      </p:sp>
    </p:spTree>
    <p:extLst>
      <p:ext uri="{BB962C8B-B14F-4D97-AF65-F5344CB8AC3E}">
        <p14:creationId xmlns:p14="http://schemas.microsoft.com/office/powerpoint/2010/main" val="1602217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51</a:t>
            </a:fld>
            <a:endParaRPr lang="en-US" dirty="0"/>
          </a:p>
        </p:txBody>
      </p:sp>
      <p:sp>
        <p:nvSpPr>
          <p:cNvPr id="7" name="Title 1">
            <a:extLst>
              <a:ext uri="{FF2B5EF4-FFF2-40B4-BE49-F238E27FC236}">
                <a16:creationId xmlns:a16="http://schemas.microsoft.com/office/drawing/2014/main" id="{09FEC7A2-43CB-49E0-97D5-EE81269EF877}"/>
              </a:ext>
            </a:extLst>
          </p:cNvPr>
          <p:cNvSpPr>
            <a:spLocks noGrp="1"/>
          </p:cNvSpPr>
          <p:nvPr>
            <p:ph type="title"/>
          </p:nvPr>
        </p:nvSpPr>
        <p:spPr>
          <a:xfrm>
            <a:off x="396764" y="720006"/>
            <a:ext cx="11154104" cy="575433"/>
          </a:xfrm>
        </p:spPr>
        <p:txBody>
          <a:bodyPr>
            <a:noAutofit/>
          </a:bodyPr>
          <a:lstStyle/>
          <a:p>
            <a:r>
              <a:rPr lang="en-US" sz="4000" b="1"/>
              <a:t>DI - Method Injection Pattern</a:t>
            </a:r>
            <a:endParaRPr lang="en-US" sz="4000" b="1" dirty="0"/>
          </a:p>
        </p:txBody>
      </p:sp>
      <p:sp>
        <p:nvSpPr>
          <p:cNvPr id="8" name="TextBox 7">
            <a:extLst>
              <a:ext uri="{FF2B5EF4-FFF2-40B4-BE49-F238E27FC236}">
                <a16:creationId xmlns:a16="http://schemas.microsoft.com/office/drawing/2014/main" id="{CCD97BB1-0FFB-4D91-967E-A43BEFA24AE6}"/>
              </a:ext>
            </a:extLst>
          </p:cNvPr>
          <p:cNvSpPr txBox="1"/>
          <p:nvPr/>
        </p:nvSpPr>
        <p:spPr>
          <a:xfrm>
            <a:off x="-63053" y="1361037"/>
            <a:ext cx="12255053" cy="1231106"/>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can we inject a Dependency into a class when it’s different for each operation?</a:t>
            </a:r>
          </a:p>
          <a:p>
            <a:pPr marL="342900" indent="60325" algn="just">
              <a:buClr>
                <a:srgbClr val="973735"/>
              </a:buClr>
              <a:buSzPct val="50000"/>
              <a:buFont typeface="Wingdings" panose="05000000000000000000" pitchFamily="2" charset="2"/>
              <a:buChar char="Ø"/>
              <a:tabLst>
                <a:tab pos="241300" algn="l"/>
                <a:tab pos="628650" algn="l"/>
              </a:tabLst>
              <a:defRPr/>
            </a:pPr>
            <a:r>
              <a:rPr lang="en-US" sz="2400">
                <a:solidFill>
                  <a:srgbClr val="111111"/>
                </a:solidFill>
                <a:latin typeface="+mj-lt"/>
              </a:rPr>
              <a:t>  By supplying it as a method parameter</a:t>
            </a:r>
          </a:p>
        </p:txBody>
      </p:sp>
      <p:pic>
        <p:nvPicPr>
          <p:cNvPr id="9" name="Picture 8">
            <a:extLst>
              <a:ext uri="{FF2B5EF4-FFF2-40B4-BE49-F238E27FC236}">
                <a16:creationId xmlns:a16="http://schemas.microsoft.com/office/drawing/2014/main" id="{8259249F-D8F1-49F8-89D9-56713BD59A05}"/>
              </a:ext>
            </a:extLst>
          </p:cNvPr>
          <p:cNvPicPr>
            <a:picLocks noChangeAspect="1"/>
          </p:cNvPicPr>
          <p:nvPr/>
        </p:nvPicPr>
        <p:blipFill>
          <a:blip r:embed="rId3"/>
          <a:stretch>
            <a:fillRect/>
          </a:stretch>
        </p:blipFill>
        <p:spPr>
          <a:xfrm>
            <a:off x="1088049" y="2569247"/>
            <a:ext cx="6949063" cy="2169901"/>
          </a:xfrm>
          <a:prstGeom prst="rect">
            <a:avLst/>
          </a:prstGeom>
          <a:ln w="12700">
            <a:solidFill>
              <a:srgbClr val="0070C0"/>
            </a:solidFill>
          </a:ln>
        </p:spPr>
      </p:pic>
      <p:sp>
        <p:nvSpPr>
          <p:cNvPr id="11" name="TextBox 10">
            <a:extLst>
              <a:ext uri="{FF2B5EF4-FFF2-40B4-BE49-F238E27FC236}">
                <a16:creationId xmlns:a16="http://schemas.microsoft.com/office/drawing/2014/main" id="{CB328C1E-C8FF-406E-B67C-7D079FB615A3}"/>
              </a:ext>
            </a:extLst>
          </p:cNvPr>
          <p:cNvSpPr txBox="1"/>
          <p:nvPr/>
        </p:nvSpPr>
        <p:spPr>
          <a:xfrm>
            <a:off x="8361595" y="2884462"/>
            <a:ext cx="3244645" cy="1246495"/>
          </a:xfrm>
          <a:prstGeom prst="rect">
            <a:avLst/>
          </a:prstGeom>
          <a:noFill/>
          <a:ln w="12700">
            <a:solidFill>
              <a:schemeClr val="accent1">
                <a:shade val="50000"/>
              </a:schemeClr>
            </a:solidFill>
          </a:ln>
        </p:spPr>
        <p:txBody>
          <a:bodyPr wrap="square">
            <a:spAutoFit/>
          </a:bodyPr>
          <a:lstStyle/>
          <a:p>
            <a:pPr algn="just"/>
            <a:r>
              <a:rPr lang="en-US" sz="1500" i="0">
                <a:solidFill>
                  <a:srgbClr val="000000"/>
                </a:solidFill>
                <a:effectLst/>
                <a:latin typeface="+mj-lt"/>
              </a:rPr>
              <a:t>A Client creates an instance of SomeClass, but first injects an instance of the DEPENDENCY ISomeInterface with each method call</a:t>
            </a:r>
            <a:endParaRPr lang="en-US"/>
          </a:p>
        </p:txBody>
      </p:sp>
      <p:sp>
        <p:nvSpPr>
          <p:cNvPr id="13" name="TextBox 12">
            <a:extLst>
              <a:ext uri="{FF2B5EF4-FFF2-40B4-BE49-F238E27FC236}">
                <a16:creationId xmlns:a16="http://schemas.microsoft.com/office/drawing/2014/main" id="{45C52594-96AA-4F73-B88D-B9711BBC6070}"/>
              </a:ext>
            </a:extLst>
          </p:cNvPr>
          <p:cNvSpPr txBox="1"/>
          <p:nvPr/>
        </p:nvSpPr>
        <p:spPr>
          <a:xfrm>
            <a:off x="-63053" y="4739540"/>
            <a:ext cx="12166563" cy="1785104"/>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When a dependency can vary with each method call, we can supply it via a method parameter</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Advantages : Allows the caller to provide operation-specific context</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Disadvantages: Limited applicability</a:t>
            </a:r>
          </a:p>
        </p:txBody>
      </p:sp>
    </p:spTree>
    <p:extLst>
      <p:ext uri="{BB962C8B-B14F-4D97-AF65-F5344CB8AC3E}">
        <p14:creationId xmlns:p14="http://schemas.microsoft.com/office/powerpoint/2010/main" val="3865676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52</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Method Injection Pattern Demo</a:t>
            </a:r>
            <a:endParaRPr lang="en-US" sz="4000" b="1" dirty="0"/>
          </a:p>
        </p:txBody>
      </p:sp>
      <p:pic>
        <p:nvPicPr>
          <p:cNvPr id="3" name="Picture 2">
            <a:extLst>
              <a:ext uri="{FF2B5EF4-FFF2-40B4-BE49-F238E27FC236}">
                <a16:creationId xmlns:a16="http://schemas.microsoft.com/office/drawing/2014/main" id="{F068D79D-871F-4E7B-80AA-41A024F4CEF3}"/>
              </a:ext>
            </a:extLst>
          </p:cNvPr>
          <p:cNvPicPr>
            <a:picLocks noChangeAspect="1"/>
          </p:cNvPicPr>
          <p:nvPr/>
        </p:nvPicPr>
        <p:blipFill>
          <a:blip r:embed="rId2"/>
          <a:stretch>
            <a:fillRect/>
          </a:stretch>
        </p:blipFill>
        <p:spPr>
          <a:xfrm>
            <a:off x="3341096" y="1539901"/>
            <a:ext cx="4224086" cy="2168616"/>
          </a:xfrm>
          <a:prstGeom prst="rect">
            <a:avLst/>
          </a:prstGeom>
        </p:spPr>
      </p:pic>
      <p:pic>
        <p:nvPicPr>
          <p:cNvPr id="7" name="Picture 6">
            <a:extLst>
              <a:ext uri="{FF2B5EF4-FFF2-40B4-BE49-F238E27FC236}">
                <a16:creationId xmlns:a16="http://schemas.microsoft.com/office/drawing/2014/main" id="{A19AC3B5-77B4-461A-B3D8-920C4435A4DA}"/>
              </a:ext>
            </a:extLst>
          </p:cNvPr>
          <p:cNvPicPr>
            <a:picLocks noChangeAspect="1"/>
          </p:cNvPicPr>
          <p:nvPr/>
        </p:nvPicPr>
        <p:blipFill>
          <a:blip r:embed="rId3"/>
          <a:stretch>
            <a:fillRect/>
          </a:stretch>
        </p:blipFill>
        <p:spPr>
          <a:xfrm>
            <a:off x="9833" y="1539901"/>
            <a:ext cx="3126658" cy="3767367"/>
          </a:xfrm>
          <a:prstGeom prst="rect">
            <a:avLst/>
          </a:prstGeom>
          <a:ln w="12700">
            <a:solidFill>
              <a:srgbClr val="0070C0"/>
            </a:solidFill>
          </a:ln>
        </p:spPr>
      </p:pic>
      <p:pic>
        <p:nvPicPr>
          <p:cNvPr id="9" name="Picture 8">
            <a:extLst>
              <a:ext uri="{FF2B5EF4-FFF2-40B4-BE49-F238E27FC236}">
                <a16:creationId xmlns:a16="http://schemas.microsoft.com/office/drawing/2014/main" id="{A60F5D3E-17D2-4565-9568-FB05B72611F9}"/>
              </a:ext>
            </a:extLst>
          </p:cNvPr>
          <p:cNvPicPr>
            <a:picLocks noChangeAspect="1"/>
          </p:cNvPicPr>
          <p:nvPr/>
        </p:nvPicPr>
        <p:blipFill>
          <a:blip r:embed="rId4"/>
          <a:stretch>
            <a:fillRect/>
          </a:stretch>
        </p:blipFill>
        <p:spPr>
          <a:xfrm>
            <a:off x="6955408" y="2900515"/>
            <a:ext cx="5226759" cy="3539851"/>
          </a:xfrm>
          <a:prstGeom prst="rect">
            <a:avLst/>
          </a:prstGeom>
          <a:ln w="12700">
            <a:solidFill>
              <a:srgbClr val="0070C0"/>
            </a:solidFill>
          </a:ln>
        </p:spPr>
      </p:pic>
      <p:cxnSp>
        <p:nvCxnSpPr>
          <p:cNvPr id="13" name="Straight Arrow Connector 12">
            <a:extLst>
              <a:ext uri="{FF2B5EF4-FFF2-40B4-BE49-F238E27FC236}">
                <a16:creationId xmlns:a16="http://schemas.microsoft.com/office/drawing/2014/main" id="{54D9C6BA-0518-45FD-88C3-5AC418CE65C0}"/>
              </a:ext>
            </a:extLst>
          </p:cNvPr>
          <p:cNvCxnSpPr>
            <a:cxnSpLocks/>
          </p:cNvCxnSpPr>
          <p:nvPr/>
        </p:nvCxnSpPr>
        <p:spPr>
          <a:xfrm flipH="1">
            <a:off x="6521246" y="2196098"/>
            <a:ext cx="1708355" cy="44656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8A0796-32C3-4DD5-BB66-D14888CFA516}"/>
              </a:ext>
            </a:extLst>
          </p:cNvPr>
          <p:cNvSpPr/>
          <p:nvPr/>
        </p:nvSpPr>
        <p:spPr>
          <a:xfrm>
            <a:off x="8229600" y="1902790"/>
            <a:ext cx="2271251"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Install package from NuGet</a:t>
            </a:r>
          </a:p>
        </p:txBody>
      </p:sp>
      <p:cxnSp>
        <p:nvCxnSpPr>
          <p:cNvPr id="11" name="Straight Arrow Connector 10">
            <a:extLst>
              <a:ext uri="{FF2B5EF4-FFF2-40B4-BE49-F238E27FC236}">
                <a16:creationId xmlns:a16="http://schemas.microsoft.com/office/drawing/2014/main" id="{A79F221A-E47C-462C-B974-496254BB7A21}"/>
              </a:ext>
            </a:extLst>
          </p:cNvPr>
          <p:cNvCxnSpPr>
            <a:cxnSpLocks/>
          </p:cNvCxnSpPr>
          <p:nvPr/>
        </p:nvCxnSpPr>
        <p:spPr>
          <a:xfrm flipH="1">
            <a:off x="3136492" y="3166230"/>
            <a:ext cx="662622"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48928A-A27D-465D-A65D-3C9F109081BD}"/>
              </a:ext>
            </a:extLst>
          </p:cNvPr>
          <p:cNvCxnSpPr>
            <a:cxnSpLocks/>
          </p:cNvCxnSpPr>
          <p:nvPr/>
        </p:nvCxnSpPr>
        <p:spPr>
          <a:xfrm>
            <a:off x="5053781" y="3394088"/>
            <a:ext cx="1901627"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593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53</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Method Injection Pattern Demo</a:t>
            </a:r>
            <a:endParaRPr lang="en-US" sz="4000" b="1" dirty="0"/>
          </a:p>
        </p:txBody>
      </p:sp>
      <p:pic>
        <p:nvPicPr>
          <p:cNvPr id="6" name="Picture 5">
            <a:extLst>
              <a:ext uri="{FF2B5EF4-FFF2-40B4-BE49-F238E27FC236}">
                <a16:creationId xmlns:a16="http://schemas.microsoft.com/office/drawing/2014/main" id="{DDF9F855-F751-4E13-9B0E-CEEC450EA7F4}"/>
              </a:ext>
            </a:extLst>
          </p:cNvPr>
          <p:cNvPicPr>
            <a:picLocks noChangeAspect="1"/>
          </p:cNvPicPr>
          <p:nvPr/>
        </p:nvPicPr>
        <p:blipFill>
          <a:blip r:embed="rId2"/>
          <a:stretch>
            <a:fillRect/>
          </a:stretch>
        </p:blipFill>
        <p:spPr>
          <a:xfrm>
            <a:off x="6721834" y="5175003"/>
            <a:ext cx="5467350" cy="1257300"/>
          </a:xfrm>
          <a:prstGeom prst="rect">
            <a:avLst/>
          </a:prstGeom>
        </p:spPr>
      </p:pic>
      <p:pic>
        <p:nvPicPr>
          <p:cNvPr id="15" name="Picture 14">
            <a:extLst>
              <a:ext uri="{FF2B5EF4-FFF2-40B4-BE49-F238E27FC236}">
                <a16:creationId xmlns:a16="http://schemas.microsoft.com/office/drawing/2014/main" id="{21D106A2-23E0-492E-A180-6C65AE8615CD}"/>
              </a:ext>
            </a:extLst>
          </p:cNvPr>
          <p:cNvPicPr>
            <a:picLocks noChangeAspect="1"/>
          </p:cNvPicPr>
          <p:nvPr/>
        </p:nvPicPr>
        <p:blipFill>
          <a:blip r:embed="rId3"/>
          <a:stretch>
            <a:fillRect/>
          </a:stretch>
        </p:blipFill>
        <p:spPr>
          <a:xfrm>
            <a:off x="-9832" y="2137047"/>
            <a:ext cx="6462320" cy="3185436"/>
          </a:xfrm>
          <a:prstGeom prst="rect">
            <a:avLst/>
          </a:prstGeom>
        </p:spPr>
      </p:pic>
      <p:pic>
        <p:nvPicPr>
          <p:cNvPr id="17" name="Picture 16">
            <a:extLst>
              <a:ext uri="{FF2B5EF4-FFF2-40B4-BE49-F238E27FC236}">
                <a16:creationId xmlns:a16="http://schemas.microsoft.com/office/drawing/2014/main" id="{D6852F98-A7F3-4400-9CCD-D0D7073BBC3B}"/>
              </a:ext>
            </a:extLst>
          </p:cNvPr>
          <p:cNvPicPr>
            <a:picLocks noChangeAspect="1"/>
          </p:cNvPicPr>
          <p:nvPr/>
        </p:nvPicPr>
        <p:blipFill>
          <a:blip r:embed="rId4"/>
          <a:stretch>
            <a:fillRect/>
          </a:stretch>
        </p:blipFill>
        <p:spPr>
          <a:xfrm>
            <a:off x="5666885" y="1651042"/>
            <a:ext cx="6492803" cy="2415749"/>
          </a:xfrm>
          <a:prstGeom prst="rect">
            <a:avLst/>
          </a:prstGeom>
        </p:spPr>
      </p:pic>
      <p:sp>
        <p:nvSpPr>
          <p:cNvPr id="18" name="Rectangle 17">
            <a:extLst>
              <a:ext uri="{FF2B5EF4-FFF2-40B4-BE49-F238E27FC236}">
                <a16:creationId xmlns:a16="http://schemas.microsoft.com/office/drawing/2014/main" id="{5D1A7A9D-91D3-433E-985E-1AC4BA18204A}"/>
              </a:ext>
            </a:extLst>
          </p:cNvPr>
          <p:cNvSpPr/>
          <p:nvPr/>
        </p:nvSpPr>
        <p:spPr>
          <a:xfrm>
            <a:off x="0" y="1590282"/>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Tree>
    <p:extLst>
      <p:ext uri="{BB962C8B-B14F-4D97-AF65-F5344CB8AC3E}">
        <p14:creationId xmlns:p14="http://schemas.microsoft.com/office/powerpoint/2010/main" val="3406759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54</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a:t>
            </a:r>
            <a:endParaRPr lang="en-US" sz="4000" b="1" dirty="0"/>
          </a:p>
        </p:txBody>
      </p:sp>
      <p:sp>
        <p:nvSpPr>
          <p:cNvPr id="7" name="TextBox 6">
            <a:extLst>
              <a:ext uri="{FF2B5EF4-FFF2-40B4-BE49-F238E27FC236}">
                <a16:creationId xmlns:a16="http://schemas.microsoft.com/office/drawing/2014/main" id="{F5E46D04-8B08-4EC0-B1B6-D4DDA1A3ED48}"/>
              </a:ext>
            </a:extLst>
          </p:cNvPr>
          <p:cNvSpPr txBox="1"/>
          <p:nvPr/>
        </p:nvSpPr>
        <p:spPr>
          <a:xfrm>
            <a:off x="-63053" y="1447800"/>
            <a:ext cx="12255053" cy="1231106"/>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can we make a Dependency available to every module without polluting every API with Cross-Cutting Concerns?</a:t>
            </a:r>
          </a:p>
          <a:p>
            <a:pPr marL="342900" indent="-60325">
              <a:buClr>
                <a:srgbClr val="973735"/>
              </a:buClr>
              <a:buSzPct val="50000"/>
              <a:buFont typeface="Wingdings" panose="05000000000000000000" pitchFamily="2" charset="2"/>
              <a:buChar char="Ø"/>
              <a:tabLst>
                <a:tab pos="241300" algn="l"/>
              </a:tabLst>
              <a:defRPr/>
            </a:pPr>
            <a:r>
              <a:rPr lang="en-US" sz="2400">
                <a:solidFill>
                  <a:srgbClr val="111111"/>
                </a:solidFill>
                <a:latin typeface="+mj-lt"/>
              </a:rPr>
              <a:t>  By making it available via a static accessor </a:t>
            </a:r>
          </a:p>
        </p:txBody>
      </p:sp>
      <p:pic>
        <p:nvPicPr>
          <p:cNvPr id="8" name="Picture 7">
            <a:extLst>
              <a:ext uri="{FF2B5EF4-FFF2-40B4-BE49-F238E27FC236}">
                <a16:creationId xmlns:a16="http://schemas.microsoft.com/office/drawing/2014/main" id="{75F2C70B-D0EB-4120-B8A4-C2E7D93EB9C7}"/>
              </a:ext>
            </a:extLst>
          </p:cNvPr>
          <p:cNvPicPr>
            <a:picLocks noChangeAspect="1"/>
          </p:cNvPicPr>
          <p:nvPr/>
        </p:nvPicPr>
        <p:blipFill>
          <a:blip r:embed="rId3"/>
          <a:stretch>
            <a:fillRect/>
          </a:stretch>
        </p:blipFill>
        <p:spPr>
          <a:xfrm>
            <a:off x="472966" y="2678906"/>
            <a:ext cx="5123271" cy="2959894"/>
          </a:xfrm>
          <a:prstGeom prst="rect">
            <a:avLst/>
          </a:prstGeom>
          <a:ln w="12700">
            <a:solidFill>
              <a:schemeClr val="accent1"/>
            </a:solidFill>
          </a:ln>
        </p:spPr>
      </p:pic>
      <p:sp>
        <p:nvSpPr>
          <p:cNvPr id="11" name="TextBox 10">
            <a:extLst>
              <a:ext uri="{FF2B5EF4-FFF2-40B4-BE49-F238E27FC236}">
                <a16:creationId xmlns:a16="http://schemas.microsoft.com/office/drawing/2014/main" id="{33F39290-B2E9-45AB-A170-D329BC5C12FA}"/>
              </a:ext>
            </a:extLst>
          </p:cNvPr>
          <p:cNvSpPr txBox="1"/>
          <p:nvPr/>
        </p:nvSpPr>
        <p:spPr>
          <a:xfrm>
            <a:off x="472965" y="5755339"/>
            <a:ext cx="5123271" cy="553998"/>
          </a:xfrm>
          <a:prstGeom prst="rect">
            <a:avLst/>
          </a:prstGeom>
          <a:noFill/>
          <a:ln w="12700">
            <a:solidFill>
              <a:schemeClr val="accent1">
                <a:shade val="50000"/>
              </a:schemeClr>
            </a:solidFill>
          </a:ln>
        </p:spPr>
        <p:txBody>
          <a:bodyPr wrap="square">
            <a:spAutoFit/>
          </a:bodyPr>
          <a:lstStyle/>
          <a:p>
            <a:r>
              <a:rPr lang="en-US" sz="1500" b="0" i="0">
                <a:solidFill>
                  <a:srgbClr val="000000"/>
                </a:solidFill>
                <a:effectLst/>
                <a:latin typeface="+mj-lt"/>
              </a:rPr>
              <a:t>Every module can access  an Ambient Context if it needs to</a:t>
            </a:r>
            <a:endParaRPr lang="en-US" sz="1500">
              <a:latin typeface="+mj-lt"/>
            </a:endParaRPr>
          </a:p>
        </p:txBody>
      </p:sp>
      <p:pic>
        <p:nvPicPr>
          <p:cNvPr id="12" name="Picture 11">
            <a:extLst>
              <a:ext uri="{FF2B5EF4-FFF2-40B4-BE49-F238E27FC236}">
                <a16:creationId xmlns:a16="http://schemas.microsoft.com/office/drawing/2014/main" id="{34AA36B5-4D3A-4AC0-B12E-649CD45F9260}"/>
              </a:ext>
            </a:extLst>
          </p:cNvPr>
          <p:cNvPicPr>
            <a:picLocks noChangeAspect="1"/>
          </p:cNvPicPr>
          <p:nvPr/>
        </p:nvPicPr>
        <p:blipFill>
          <a:blip r:embed="rId4"/>
          <a:stretch>
            <a:fillRect/>
          </a:stretch>
        </p:blipFill>
        <p:spPr>
          <a:xfrm>
            <a:off x="6465831" y="2678906"/>
            <a:ext cx="5281118" cy="2959894"/>
          </a:xfrm>
          <a:prstGeom prst="rect">
            <a:avLst/>
          </a:prstGeom>
          <a:ln w="12700">
            <a:solidFill>
              <a:schemeClr val="accent1"/>
            </a:solidFill>
          </a:ln>
        </p:spPr>
      </p:pic>
    </p:spTree>
    <p:extLst>
      <p:ext uri="{BB962C8B-B14F-4D97-AF65-F5344CB8AC3E}">
        <p14:creationId xmlns:p14="http://schemas.microsoft.com/office/powerpoint/2010/main" val="1929754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55</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 Demo</a:t>
            </a:r>
            <a:endParaRPr lang="en-US" sz="4000" b="1" dirty="0"/>
          </a:p>
        </p:txBody>
      </p:sp>
      <p:grpSp>
        <p:nvGrpSpPr>
          <p:cNvPr id="17" name="Group 16">
            <a:extLst>
              <a:ext uri="{FF2B5EF4-FFF2-40B4-BE49-F238E27FC236}">
                <a16:creationId xmlns:a16="http://schemas.microsoft.com/office/drawing/2014/main" id="{7D38D313-5090-4693-9174-C0D22767372C}"/>
              </a:ext>
            </a:extLst>
          </p:cNvPr>
          <p:cNvGrpSpPr/>
          <p:nvPr/>
        </p:nvGrpSpPr>
        <p:grpSpPr>
          <a:xfrm>
            <a:off x="9833" y="1495557"/>
            <a:ext cx="12172334" cy="4944809"/>
            <a:chOff x="9833" y="1495557"/>
            <a:chExt cx="12172334" cy="4944809"/>
          </a:xfrm>
        </p:grpSpPr>
        <p:pic>
          <p:nvPicPr>
            <p:cNvPr id="6" name="Picture 5">
              <a:extLst>
                <a:ext uri="{FF2B5EF4-FFF2-40B4-BE49-F238E27FC236}">
                  <a16:creationId xmlns:a16="http://schemas.microsoft.com/office/drawing/2014/main" id="{DB3152FD-4234-4C52-80C6-271188009C0A}"/>
                </a:ext>
              </a:extLst>
            </p:cNvPr>
            <p:cNvPicPr>
              <a:picLocks noChangeAspect="1"/>
            </p:cNvPicPr>
            <p:nvPr/>
          </p:nvPicPr>
          <p:blipFill>
            <a:blip r:embed="rId2"/>
            <a:stretch>
              <a:fillRect/>
            </a:stretch>
          </p:blipFill>
          <p:spPr>
            <a:xfrm>
              <a:off x="9833" y="1539901"/>
              <a:ext cx="3126658" cy="3767367"/>
            </a:xfrm>
            <a:prstGeom prst="rect">
              <a:avLst/>
            </a:prstGeom>
            <a:ln w="12700">
              <a:solidFill>
                <a:srgbClr val="0070C0"/>
              </a:solidFill>
            </a:ln>
          </p:spPr>
        </p:pic>
        <p:pic>
          <p:nvPicPr>
            <p:cNvPr id="7" name="Picture 6">
              <a:extLst>
                <a:ext uri="{FF2B5EF4-FFF2-40B4-BE49-F238E27FC236}">
                  <a16:creationId xmlns:a16="http://schemas.microsoft.com/office/drawing/2014/main" id="{AFAAC4C0-60C4-40F1-8C6E-16EB9EA3602E}"/>
                </a:ext>
              </a:extLst>
            </p:cNvPr>
            <p:cNvPicPr>
              <a:picLocks noChangeAspect="1"/>
            </p:cNvPicPr>
            <p:nvPr/>
          </p:nvPicPr>
          <p:blipFill>
            <a:blip r:embed="rId3"/>
            <a:stretch>
              <a:fillRect/>
            </a:stretch>
          </p:blipFill>
          <p:spPr>
            <a:xfrm>
              <a:off x="6955408" y="2900515"/>
              <a:ext cx="5226759" cy="3539851"/>
            </a:xfrm>
            <a:prstGeom prst="rect">
              <a:avLst/>
            </a:prstGeom>
            <a:ln w="12700">
              <a:solidFill>
                <a:srgbClr val="0070C0"/>
              </a:solidFill>
            </a:ln>
          </p:spPr>
        </p:pic>
        <p:pic>
          <p:nvPicPr>
            <p:cNvPr id="3" name="Picture 2">
              <a:extLst>
                <a:ext uri="{FF2B5EF4-FFF2-40B4-BE49-F238E27FC236}">
                  <a16:creationId xmlns:a16="http://schemas.microsoft.com/office/drawing/2014/main" id="{571D75C2-E97D-47B2-934F-A7AB563CF010}"/>
                </a:ext>
              </a:extLst>
            </p:cNvPr>
            <p:cNvPicPr>
              <a:picLocks noChangeAspect="1"/>
            </p:cNvPicPr>
            <p:nvPr/>
          </p:nvPicPr>
          <p:blipFill>
            <a:blip r:embed="rId4"/>
            <a:stretch>
              <a:fillRect/>
            </a:stretch>
          </p:blipFill>
          <p:spPr>
            <a:xfrm>
              <a:off x="3365594" y="1495557"/>
              <a:ext cx="3540923" cy="2031414"/>
            </a:xfrm>
            <a:prstGeom prst="rect">
              <a:avLst/>
            </a:prstGeom>
          </p:spPr>
        </p:pic>
        <p:cxnSp>
          <p:nvCxnSpPr>
            <p:cNvPr id="9" name="Straight Arrow Connector 8">
              <a:extLst>
                <a:ext uri="{FF2B5EF4-FFF2-40B4-BE49-F238E27FC236}">
                  <a16:creationId xmlns:a16="http://schemas.microsoft.com/office/drawing/2014/main" id="{F5C123C4-1ADD-4A4C-8742-FDC696CE10A8}"/>
                </a:ext>
              </a:extLst>
            </p:cNvPr>
            <p:cNvCxnSpPr>
              <a:cxnSpLocks/>
            </p:cNvCxnSpPr>
            <p:nvPr/>
          </p:nvCxnSpPr>
          <p:spPr>
            <a:xfrm flipH="1">
              <a:off x="3185383" y="2880851"/>
              <a:ext cx="501714"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1BE04C-EB51-4857-A16A-DB0A08B1AB25}"/>
                </a:ext>
              </a:extLst>
            </p:cNvPr>
            <p:cNvCxnSpPr>
              <a:cxnSpLocks/>
            </p:cNvCxnSpPr>
            <p:nvPr/>
          </p:nvCxnSpPr>
          <p:spPr>
            <a:xfrm flipV="1">
              <a:off x="4807974" y="3063854"/>
              <a:ext cx="2098543" cy="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17CBEB2-64EA-49DF-B4CB-AA4391F3BABA}"/>
                </a:ext>
              </a:extLst>
            </p:cNvPr>
            <p:cNvSpPr/>
            <p:nvPr/>
          </p:nvSpPr>
          <p:spPr>
            <a:xfrm>
              <a:off x="4133392" y="2392048"/>
              <a:ext cx="2822016" cy="208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0548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56</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 Demo</a:t>
            </a:r>
            <a:endParaRPr lang="en-US" sz="4000" b="1" dirty="0"/>
          </a:p>
        </p:txBody>
      </p:sp>
      <p:grpSp>
        <p:nvGrpSpPr>
          <p:cNvPr id="12" name="Group 11">
            <a:extLst>
              <a:ext uri="{FF2B5EF4-FFF2-40B4-BE49-F238E27FC236}">
                <a16:creationId xmlns:a16="http://schemas.microsoft.com/office/drawing/2014/main" id="{D51DBD27-0E59-4A60-8FE6-1BE98D6AA681}"/>
              </a:ext>
            </a:extLst>
          </p:cNvPr>
          <p:cNvGrpSpPr/>
          <p:nvPr/>
        </p:nvGrpSpPr>
        <p:grpSpPr>
          <a:xfrm>
            <a:off x="610988" y="1441837"/>
            <a:ext cx="10939880" cy="4892464"/>
            <a:chOff x="641132" y="1441837"/>
            <a:chExt cx="10939880" cy="4892464"/>
          </a:xfrm>
        </p:grpSpPr>
        <p:pic>
          <p:nvPicPr>
            <p:cNvPr id="8" name="Picture 7">
              <a:extLst>
                <a:ext uri="{FF2B5EF4-FFF2-40B4-BE49-F238E27FC236}">
                  <a16:creationId xmlns:a16="http://schemas.microsoft.com/office/drawing/2014/main" id="{2D893587-485E-47DC-AD31-97FE1E69CDA0}"/>
                </a:ext>
              </a:extLst>
            </p:cNvPr>
            <p:cNvPicPr>
              <a:picLocks noChangeAspect="1"/>
            </p:cNvPicPr>
            <p:nvPr/>
          </p:nvPicPr>
          <p:blipFill>
            <a:blip r:embed="rId2"/>
            <a:stretch>
              <a:fillRect/>
            </a:stretch>
          </p:blipFill>
          <p:spPr>
            <a:xfrm>
              <a:off x="641132" y="1441837"/>
              <a:ext cx="5646909" cy="4892464"/>
            </a:xfrm>
            <a:prstGeom prst="rect">
              <a:avLst/>
            </a:prstGeom>
            <a:ln w="12700">
              <a:solidFill>
                <a:schemeClr val="accent1">
                  <a:shade val="50000"/>
                </a:schemeClr>
              </a:solidFill>
            </a:ln>
          </p:spPr>
        </p:pic>
        <p:pic>
          <p:nvPicPr>
            <p:cNvPr id="9" name="Picture 8">
              <a:extLst>
                <a:ext uri="{FF2B5EF4-FFF2-40B4-BE49-F238E27FC236}">
                  <a16:creationId xmlns:a16="http://schemas.microsoft.com/office/drawing/2014/main" id="{855439FD-84DD-47D0-8809-5A6C63B6403F}"/>
                </a:ext>
              </a:extLst>
            </p:cNvPr>
            <p:cNvPicPr>
              <a:picLocks noChangeAspect="1"/>
            </p:cNvPicPr>
            <p:nvPr/>
          </p:nvPicPr>
          <p:blipFill>
            <a:blip r:embed="rId3"/>
            <a:stretch>
              <a:fillRect/>
            </a:stretch>
          </p:blipFill>
          <p:spPr>
            <a:xfrm>
              <a:off x="7460969" y="2070170"/>
              <a:ext cx="4120043" cy="2363653"/>
            </a:xfrm>
            <a:prstGeom prst="rect">
              <a:avLst/>
            </a:prstGeom>
          </p:spPr>
        </p:pic>
        <p:cxnSp>
          <p:nvCxnSpPr>
            <p:cNvPr id="11" name="Straight Arrow Connector 10">
              <a:extLst>
                <a:ext uri="{FF2B5EF4-FFF2-40B4-BE49-F238E27FC236}">
                  <a16:creationId xmlns:a16="http://schemas.microsoft.com/office/drawing/2014/main" id="{4D8240E7-7530-451E-B4B0-B52C29F389BB}"/>
                </a:ext>
              </a:extLst>
            </p:cNvPr>
            <p:cNvCxnSpPr>
              <a:cxnSpLocks/>
            </p:cNvCxnSpPr>
            <p:nvPr/>
          </p:nvCxnSpPr>
          <p:spPr>
            <a:xfrm flipH="1">
              <a:off x="6288042" y="4106107"/>
              <a:ext cx="1569769"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387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57</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a:t>
            </a:r>
            <a:endParaRPr lang="en-US" sz="4000" b="1" dirty="0"/>
          </a:p>
        </p:txBody>
      </p:sp>
      <p:sp>
        <p:nvSpPr>
          <p:cNvPr id="14" name="Rectangle 13">
            <a:extLst>
              <a:ext uri="{FF2B5EF4-FFF2-40B4-BE49-F238E27FC236}">
                <a16:creationId xmlns:a16="http://schemas.microsoft.com/office/drawing/2014/main" id="{414CF245-84D5-4190-992D-59120225FD4A}"/>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grpSp>
        <p:nvGrpSpPr>
          <p:cNvPr id="16" name="Group 15">
            <a:extLst>
              <a:ext uri="{FF2B5EF4-FFF2-40B4-BE49-F238E27FC236}">
                <a16:creationId xmlns:a16="http://schemas.microsoft.com/office/drawing/2014/main" id="{569E730A-3870-462B-B6CB-6E0C8CA96946}"/>
              </a:ext>
            </a:extLst>
          </p:cNvPr>
          <p:cNvGrpSpPr/>
          <p:nvPr/>
        </p:nvGrpSpPr>
        <p:grpSpPr>
          <a:xfrm>
            <a:off x="0" y="2162364"/>
            <a:ext cx="7483488" cy="3292125"/>
            <a:chOff x="0" y="2162364"/>
            <a:chExt cx="7483488" cy="3292125"/>
          </a:xfrm>
        </p:grpSpPr>
        <p:pic>
          <p:nvPicPr>
            <p:cNvPr id="9" name="Picture 8">
              <a:extLst>
                <a:ext uri="{FF2B5EF4-FFF2-40B4-BE49-F238E27FC236}">
                  <a16:creationId xmlns:a16="http://schemas.microsoft.com/office/drawing/2014/main" id="{09F4EC58-CC2F-4413-AA6F-1D68585DEFBE}"/>
                </a:ext>
              </a:extLst>
            </p:cNvPr>
            <p:cNvPicPr>
              <a:picLocks noChangeAspect="1"/>
            </p:cNvPicPr>
            <p:nvPr/>
          </p:nvPicPr>
          <p:blipFill>
            <a:blip r:embed="rId2"/>
            <a:stretch>
              <a:fillRect/>
            </a:stretch>
          </p:blipFill>
          <p:spPr>
            <a:xfrm>
              <a:off x="0" y="2162364"/>
              <a:ext cx="7483488" cy="3292125"/>
            </a:xfrm>
            <a:prstGeom prst="rect">
              <a:avLst/>
            </a:prstGeom>
          </p:spPr>
        </p:pic>
        <p:sp>
          <p:nvSpPr>
            <p:cNvPr id="15" name="Rectangle 14">
              <a:extLst>
                <a:ext uri="{FF2B5EF4-FFF2-40B4-BE49-F238E27FC236}">
                  <a16:creationId xmlns:a16="http://schemas.microsoft.com/office/drawing/2014/main" id="{0EFB6E18-D18B-4D0D-AE05-3E557E2D2990}"/>
                </a:ext>
              </a:extLst>
            </p:cNvPr>
            <p:cNvSpPr/>
            <p:nvPr/>
          </p:nvSpPr>
          <p:spPr>
            <a:xfrm>
              <a:off x="886674" y="4456821"/>
              <a:ext cx="6596813" cy="223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A66780F2-E600-4ED5-9580-9A552F55E0EC}"/>
              </a:ext>
            </a:extLst>
          </p:cNvPr>
          <p:cNvPicPr>
            <a:picLocks noChangeAspect="1"/>
          </p:cNvPicPr>
          <p:nvPr/>
        </p:nvPicPr>
        <p:blipFill>
          <a:blip r:embed="rId3"/>
          <a:stretch>
            <a:fillRect/>
          </a:stretch>
        </p:blipFill>
        <p:spPr>
          <a:xfrm>
            <a:off x="6883957" y="5135724"/>
            <a:ext cx="5257800" cy="1276350"/>
          </a:xfrm>
          <a:prstGeom prst="rect">
            <a:avLst/>
          </a:prstGeom>
        </p:spPr>
      </p:pic>
      <p:pic>
        <p:nvPicPr>
          <p:cNvPr id="18" name="Picture 17">
            <a:extLst>
              <a:ext uri="{FF2B5EF4-FFF2-40B4-BE49-F238E27FC236}">
                <a16:creationId xmlns:a16="http://schemas.microsoft.com/office/drawing/2014/main" id="{8CC2FA8E-BF33-4054-A3DB-376ACDDF8B04}"/>
              </a:ext>
            </a:extLst>
          </p:cNvPr>
          <p:cNvPicPr>
            <a:picLocks noChangeAspect="1"/>
          </p:cNvPicPr>
          <p:nvPr/>
        </p:nvPicPr>
        <p:blipFill>
          <a:blip r:embed="rId4"/>
          <a:stretch>
            <a:fillRect/>
          </a:stretch>
        </p:blipFill>
        <p:spPr>
          <a:xfrm>
            <a:off x="6289089" y="1704956"/>
            <a:ext cx="5852667" cy="2347163"/>
          </a:xfrm>
          <a:prstGeom prst="rect">
            <a:avLst/>
          </a:prstGeom>
        </p:spPr>
      </p:pic>
    </p:spTree>
    <p:extLst>
      <p:ext uri="{BB962C8B-B14F-4D97-AF65-F5344CB8AC3E}">
        <p14:creationId xmlns:p14="http://schemas.microsoft.com/office/powerpoint/2010/main" val="362105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58</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Ambient Context</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4" y="1370867"/>
            <a:ext cx="12255054" cy="3326103"/>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Advantages of the Ambient Context</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300"/>
              <a:t>Ambient Context is definitely a savior when an app demands the same dependency multiple times during the app execution. It's very hard to realise the fact that while we write codes for injecting dependencies, there are many such instances of asking the same dependency repeatedly within the app. This is the time where we should take the help of the Ambient Context Pattern, and with just a simple static accessor, we will be able to get the dependency. This not only reduces code but also imposes the DRY principle</a:t>
            </a:r>
          </a:p>
        </p:txBody>
      </p:sp>
      <p:sp>
        <p:nvSpPr>
          <p:cNvPr id="9" name="TextBox 8">
            <a:extLst>
              <a:ext uri="{FF2B5EF4-FFF2-40B4-BE49-F238E27FC236}">
                <a16:creationId xmlns:a16="http://schemas.microsoft.com/office/drawing/2014/main" id="{27B370F8-DEEC-4CFA-8690-36671BC2B9B6}"/>
              </a:ext>
            </a:extLst>
          </p:cNvPr>
          <p:cNvSpPr txBox="1"/>
          <p:nvPr/>
        </p:nvSpPr>
        <p:spPr>
          <a:xfrm>
            <a:off x="-63054" y="4514842"/>
            <a:ext cx="12186228" cy="2042675"/>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Disadvantages of the Ambient Context</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300"/>
              <a:t>Ambient Context is not easy to implement and needs careful attention while using it. By just looking at a class, we can't tell whether it implements the Ambient Context Pattern or not. If the context changes in between execution, the outcome will be different, resulting in side effects</a:t>
            </a:r>
          </a:p>
        </p:txBody>
      </p:sp>
    </p:spTree>
    <p:extLst>
      <p:ext uri="{BB962C8B-B14F-4D97-AF65-F5344CB8AC3E}">
        <p14:creationId xmlns:p14="http://schemas.microsoft.com/office/powerpoint/2010/main" val="2591400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a:xfrm>
            <a:off x="333025" y="680467"/>
            <a:ext cx="10515600" cy="592642"/>
          </a:xfrm>
        </p:spPr>
        <p:txBody>
          <a:bodyPr>
            <a:noAutofit/>
          </a:bodyPr>
          <a:lstStyle/>
          <a:p>
            <a:r>
              <a:rPr lang="en-US" sz="4000" b="1" dirty="0"/>
              <a:t>Summary</a:t>
            </a:r>
          </a:p>
        </p:txBody>
      </p:sp>
      <p:sp>
        <p:nvSpPr>
          <p:cNvPr id="18435" name="Rectangle 3"/>
          <p:cNvSpPr>
            <a:spLocks noGrp="1"/>
          </p:cNvSpPr>
          <p:nvPr>
            <p:ph idx="1"/>
          </p:nvPr>
        </p:nvSpPr>
        <p:spPr>
          <a:xfrm>
            <a:off x="627993" y="1492469"/>
            <a:ext cx="11111884" cy="4865095"/>
          </a:xfrm>
        </p:spPr>
        <p:txBody>
          <a:bodyPr>
            <a:normAutofit lnSpcReduction="10000"/>
          </a:bodyPr>
          <a:lstStyle/>
          <a:p>
            <a:pPr marL="342900" indent="-342900">
              <a:lnSpc>
                <a:spcPct val="120000"/>
              </a:lnSpc>
              <a:buClr>
                <a:srgbClr val="973735"/>
              </a:buClr>
              <a:buSzPct val="50000"/>
              <a:buFont typeface="Wingdings" pitchFamily="2" charset="2"/>
              <a:buChar char="u"/>
              <a:defRPr/>
            </a:pPr>
            <a:r>
              <a:rPr lang="en-US" sz="2600" dirty="0"/>
              <a:t>Concepts were introduced:</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the SOLID Principles</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the Inversion of Control (IoC) pattern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the Dependency Injection (DI)</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Describe about Service Lifetimes in DI </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Describe about Dependency Injection patterns</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Describe about Advantages and Disadvantages of DI pattern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about IoC pattern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about DI pattern: Constructor, Property, Method and Ambient Context </a:t>
            </a:r>
            <a:endParaRPr lang="en-US" sz="2300" dirty="0"/>
          </a:p>
        </p:txBody>
      </p:sp>
      <p:sp>
        <p:nvSpPr>
          <p:cNvPr id="4" name="Slide Number Placeholder 3"/>
          <p:cNvSpPr>
            <a:spLocks noGrp="1"/>
          </p:cNvSpPr>
          <p:nvPr>
            <p:ph type="sldNum" sz="quarter" idx="12"/>
          </p:nvPr>
        </p:nvSpPr>
        <p:spPr/>
        <p:txBody>
          <a:bodyPr/>
          <a:lstStyle/>
          <a:p>
            <a:fld id="{CA15C064-DD44-4CAC-873E-2D1F54821676}" type="slidenum">
              <a:rPr kumimoji="0" lang="en-US" smtClean="0"/>
              <a:pPr/>
              <a:t>59</a:t>
            </a:fld>
            <a:endParaRPr kumimoji="0"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ox(in)">
                                      <p:cBhvr>
                                        <p:cTn id="7" dur="500"/>
                                        <p:tgtEl>
                                          <p:spTgt spid="18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6/5/2024</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The SOLID Principles</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72885" y="1390536"/>
            <a:ext cx="12255053" cy="5155257"/>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S - Single Responsibility Principle</a:t>
            </a:r>
            <a:r>
              <a:rPr lang="en-US" sz="2600">
                <a:solidFill>
                  <a:srgbClr val="111111"/>
                </a:solidFill>
                <a:latin typeface="+mj-lt"/>
              </a:rPr>
              <a:t>: A class should have only a single responsibility (that is, only one potential change in the software's specification should be able to affect the specification of the class)</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O - Open/Closed Principle</a:t>
            </a:r>
            <a:r>
              <a:rPr lang="en-US" sz="2600">
                <a:solidFill>
                  <a:srgbClr val="111111"/>
                </a:solidFill>
                <a:latin typeface="+mj-lt"/>
              </a:rPr>
              <a:t>: Software entities should be open for extension, but closed for modification</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L - Liskov Substitution Principle</a:t>
            </a:r>
            <a:r>
              <a:rPr lang="en-US" sz="2600">
                <a:solidFill>
                  <a:srgbClr val="111111"/>
                </a:solidFill>
                <a:latin typeface="+mj-lt"/>
              </a:rPr>
              <a:t>: Objects in a program should be replaceable with instances of their subtypes without altering the correctness of that program</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I - Interface Segregation Principle</a:t>
            </a:r>
            <a:r>
              <a:rPr lang="en-US" sz="2600">
                <a:solidFill>
                  <a:srgbClr val="111111"/>
                </a:solidFill>
                <a:latin typeface="+mj-lt"/>
              </a:rPr>
              <a:t>: Many client-specific interfaces are better than one general-purpose interface</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D - Dependency Inversion Principle</a:t>
            </a:r>
            <a:r>
              <a:rPr lang="en-US" sz="2600">
                <a:solidFill>
                  <a:srgbClr val="111111"/>
                </a:solidFill>
                <a:latin typeface="+mj-lt"/>
              </a:rPr>
              <a:t>: </a:t>
            </a:r>
          </a:p>
          <a:p>
            <a:pPr marL="514350" indent="-230188">
              <a:buClr>
                <a:srgbClr val="973735"/>
              </a:buClr>
              <a:buSzPct val="70000"/>
              <a:buFont typeface="Wingdings" panose="05000000000000000000" pitchFamily="2" charset="2"/>
              <a:buChar char="§"/>
              <a:tabLst>
                <a:tab pos="241300" algn="l"/>
              </a:tabLst>
              <a:defRPr/>
            </a:pPr>
            <a:r>
              <a:rPr lang="en-US" sz="2300"/>
              <a:t>High-level modules should not depend on low-level modules. Both should depend on abstractions</a:t>
            </a:r>
          </a:p>
          <a:p>
            <a:pPr marL="514350" indent="-230188">
              <a:buClr>
                <a:srgbClr val="973735"/>
              </a:buClr>
              <a:buSzPct val="70000"/>
              <a:buFont typeface="Wingdings" panose="05000000000000000000" pitchFamily="2" charset="2"/>
              <a:buChar char="§"/>
              <a:tabLst>
                <a:tab pos="241300" algn="l"/>
              </a:tabLst>
              <a:defRPr/>
            </a:pPr>
            <a:r>
              <a:rPr lang="en-US" sz="2300"/>
              <a:t>Abstractions should not depend upon details. Details should depend upon abstractions</a:t>
            </a:r>
          </a:p>
        </p:txBody>
      </p:sp>
    </p:spTree>
    <p:extLst>
      <p:ext uri="{BB962C8B-B14F-4D97-AF65-F5344CB8AC3E}">
        <p14:creationId xmlns:p14="http://schemas.microsoft.com/office/powerpoint/2010/main" val="26863653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2C4D-0D46-4E34-ABF5-6285E9802F55}"/>
              </a:ext>
            </a:extLst>
          </p:cNvPr>
          <p:cNvSpPr>
            <a:spLocks noGrp="1"/>
          </p:cNvSpPr>
          <p:nvPr>
            <p:ph type="title"/>
          </p:nvPr>
        </p:nvSpPr>
        <p:spPr/>
        <p:txBody>
          <a:bodyPr>
            <a:normAutofit fontScale="90000"/>
          </a:bodyPr>
          <a:lstStyle/>
          <a:p>
            <a:r>
              <a:rPr lang="en-US"/>
              <a:t>Question</a:t>
            </a:r>
          </a:p>
        </p:txBody>
      </p:sp>
      <p:sp>
        <p:nvSpPr>
          <p:cNvPr id="3" name="Content Placeholder 2">
            <a:extLst>
              <a:ext uri="{FF2B5EF4-FFF2-40B4-BE49-F238E27FC236}">
                <a16:creationId xmlns:a16="http://schemas.microsoft.com/office/drawing/2014/main" id="{65CA33BD-07A4-4664-963A-097AEBFBAE79}"/>
              </a:ext>
            </a:extLst>
          </p:cNvPr>
          <p:cNvSpPr>
            <a:spLocks noGrp="1"/>
          </p:cNvSpPr>
          <p:nvPr>
            <p:ph idx="1"/>
          </p:nvPr>
        </p:nvSpPr>
        <p:spPr>
          <a:xfrm>
            <a:off x="838199" y="1195642"/>
            <a:ext cx="10853057" cy="5285057"/>
          </a:xfrm>
        </p:spPr>
        <p:txBody>
          <a:bodyPr>
            <a:normAutofit/>
          </a:bodyPr>
          <a:lstStyle/>
          <a:p>
            <a:pPr marL="0" indent="0" algn="just">
              <a:lnSpc>
                <a:spcPct val="140000"/>
              </a:lnSpc>
              <a:buNone/>
            </a:pPr>
            <a:r>
              <a:rPr lang="en-US" sz="1800"/>
              <a:t>1. What are the SOLID Principles in object-oriented programming, and how do they help developers write better code? </a:t>
            </a:r>
          </a:p>
          <a:p>
            <a:pPr marL="0" indent="0" algn="just">
              <a:lnSpc>
                <a:spcPct val="140000"/>
              </a:lnSpc>
              <a:buNone/>
            </a:pPr>
            <a:r>
              <a:rPr lang="en-US" sz="1800"/>
              <a:t>Include: S - Single Responsibility Principle, O - Open/Closed Principle, L - Liskov Substitution Principle, I - Interface Segregation Principle, D - Dependency Inversion Principle </a:t>
            </a:r>
          </a:p>
          <a:p>
            <a:pPr marL="0" indent="0" algn="just">
              <a:lnSpc>
                <a:spcPct val="140000"/>
              </a:lnSpc>
              <a:buNone/>
            </a:pPr>
            <a:r>
              <a:rPr lang="en-US" sz="1800"/>
              <a:t>2. What is Dependency Injection (DI), and how does it relate to the IoC pattern? Describe the three main types of DI lifetimes: Transient, Scoped, and Singleton.	</a:t>
            </a:r>
          </a:p>
          <a:p>
            <a:pPr marL="0" indent="0" algn="just">
              <a:lnSpc>
                <a:spcPct val="140000"/>
              </a:lnSpc>
              <a:buNone/>
            </a:pPr>
            <a:r>
              <a:rPr lang="en-US" sz="1800"/>
              <a:t>3. What are some common DI patterns, and how are they used to implement DI in a software system? </a:t>
            </a:r>
            <a:br>
              <a:rPr lang="en-US" sz="1800"/>
            </a:br>
            <a:r>
              <a:rPr lang="en-US" sz="1800"/>
              <a:t>Include: Constructor Injection Pattern, Property Injection Pattern, Method Injection Pattern, Ambient Context	</a:t>
            </a:r>
          </a:p>
          <a:p>
            <a:pPr marL="0" indent="0" algn="just">
              <a:lnSpc>
                <a:spcPct val="140000"/>
              </a:lnSpc>
              <a:buNone/>
            </a:pPr>
            <a:r>
              <a:rPr lang="en-US" sz="1800"/>
              <a:t>4. What are some advantages and disadvantages of using DI in a software system, and how can it help developers write more testable and maintainable code? Provide an example of how the IoC pattern can be implemented in .NET application.</a:t>
            </a:r>
          </a:p>
        </p:txBody>
      </p:sp>
      <p:sp>
        <p:nvSpPr>
          <p:cNvPr id="4" name="Date Placeholder 3">
            <a:extLst>
              <a:ext uri="{FF2B5EF4-FFF2-40B4-BE49-F238E27FC236}">
                <a16:creationId xmlns:a16="http://schemas.microsoft.com/office/drawing/2014/main" id="{030811A9-2E0B-4BF1-976D-6314EDB96407}"/>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963D9FB2-4FA4-4F08-84CD-2B5DEEA3C93B}"/>
              </a:ext>
            </a:extLst>
          </p:cNvPr>
          <p:cNvSpPr>
            <a:spLocks noGrp="1"/>
          </p:cNvSpPr>
          <p:nvPr>
            <p:ph type="sldNum" sz="quarter" idx="12"/>
          </p:nvPr>
        </p:nvSpPr>
        <p:spPr/>
        <p:txBody>
          <a:bodyPr/>
          <a:lstStyle/>
          <a:p>
            <a:fld id="{CC0149FD-98BB-4821-915B-09C9BFE4B727}" type="slidenum">
              <a:rPr lang="en-US" smtClean="0"/>
              <a:pPr/>
              <a:t>60</a:t>
            </a:fld>
            <a:endParaRPr lang="en-US" dirty="0"/>
          </a:p>
        </p:txBody>
      </p:sp>
    </p:spTree>
    <p:extLst>
      <p:ext uri="{BB962C8B-B14F-4D97-AF65-F5344CB8AC3E}">
        <p14:creationId xmlns:p14="http://schemas.microsoft.com/office/powerpoint/2010/main" val="3411173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C4FD-9A7B-46DB-AA10-DBE1CEAF0DF0}"/>
              </a:ext>
            </a:extLst>
          </p:cNvPr>
          <p:cNvSpPr>
            <a:spLocks noGrp="1"/>
          </p:cNvSpPr>
          <p:nvPr>
            <p:ph type="title"/>
          </p:nvPr>
        </p:nvSpPr>
        <p:spPr/>
        <p:txBody>
          <a:bodyPr>
            <a:noAutofit/>
          </a:bodyPr>
          <a:lstStyle/>
          <a:p>
            <a:r>
              <a:rPr lang="en-US" sz="2400" b="1">
                <a:latin typeface="Times New Roman" panose="02020603050405020304" pitchFamily="18" charset="0"/>
                <a:cs typeface="Times New Roman" panose="02020603050405020304" pitchFamily="18" charset="0"/>
              </a:rPr>
              <a:t>1. </a:t>
            </a:r>
            <a:r>
              <a:rPr lang="vi-VN" sz="2400" b="1" i="0">
                <a:solidFill>
                  <a:srgbClr val="374151"/>
                </a:solidFill>
                <a:effectLst/>
                <a:latin typeface="Times New Roman" panose="02020603050405020304" pitchFamily="18" charset="0"/>
                <a:cs typeface="Times New Roman" panose="02020603050405020304" pitchFamily="18" charset="0"/>
              </a:rPr>
              <a:t>Single Responsibility Principle (SRP) - Nguyên tắc trách nhiệm đơn</a:t>
            </a:r>
            <a:endParaRPr lang="en-US" sz="2400"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910171-A7F6-4D88-9BA6-9413EB79A428}"/>
              </a:ext>
            </a:extLst>
          </p:cNvPr>
          <p:cNvSpPr>
            <a:spLocks noGrp="1"/>
          </p:cNvSpPr>
          <p:nvPr>
            <p:ph idx="1"/>
          </p:nvPr>
        </p:nvSpPr>
        <p:spPr>
          <a:xfrm>
            <a:off x="838200" y="1535811"/>
            <a:ext cx="10515600" cy="1382880"/>
          </a:xfrm>
        </p:spPr>
        <p:txBody>
          <a:bodyPr>
            <a:normAutofit/>
          </a:bodyPr>
          <a:lstStyle/>
          <a:p>
            <a:pPr algn="l">
              <a:buFont typeface="Arial" panose="020B0604020202020204" pitchFamily="34" charset="0"/>
              <a:buChar char="•"/>
            </a:pPr>
            <a:r>
              <a:rPr lang="en-US" sz="2400" b="0" i="0">
                <a:solidFill>
                  <a:srgbClr val="374151"/>
                </a:solidFill>
                <a:effectLst/>
                <a:latin typeface="Times New Roman" panose="02020603050405020304" pitchFamily="18" charset="0"/>
                <a:cs typeface="Times New Roman" panose="02020603050405020304" pitchFamily="18" charset="0"/>
              </a:rPr>
              <a:t>Một class chỉ nên có một trách nhiệm duy nhất.</a:t>
            </a:r>
          </a:p>
          <a:p>
            <a:pPr algn="l">
              <a:buFont typeface="Arial" panose="020B0604020202020204" pitchFamily="34" charset="0"/>
              <a:buChar char="•"/>
            </a:pPr>
            <a:r>
              <a:rPr lang="en-US" sz="2400" b="0" i="0">
                <a:solidFill>
                  <a:srgbClr val="374151"/>
                </a:solidFill>
                <a:effectLst/>
                <a:latin typeface="Times New Roman" panose="02020603050405020304" pitchFamily="18" charset="0"/>
                <a:cs typeface="Times New Roman" panose="02020603050405020304" pitchFamily="18" charset="0"/>
              </a:rPr>
              <a:t>Một class có nhiều trách nhiệm sẽ dẫn đến việc code khó hiểu, khó bảo trì và khó tái sử dụng.</a:t>
            </a:r>
          </a:p>
          <a:p>
            <a:endParaRPr lang="en-US" sz="24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29DADB6-E4EC-431F-BC72-D40C6FC3680C}"/>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D79B2D39-DF29-485E-8165-FED6135A68D1}"/>
              </a:ext>
            </a:extLst>
          </p:cNvPr>
          <p:cNvSpPr>
            <a:spLocks noGrp="1"/>
          </p:cNvSpPr>
          <p:nvPr>
            <p:ph type="sldNum" sz="quarter" idx="12"/>
          </p:nvPr>
        </p:nvSpPr>
        <p:spPr/>
        <p:txBody>
          <a:bodyPr/>
          <a:lstStyle/>
          <a:p>
            <a:fld id="{CC0149FD-98BB-4821-915B-09C9BFE4B727}" type="slidenum">
              <a:rPr lang="en-US" smtClean="0"/>
              <a:pPr/>
              <a:t>7</a:t>
            </a:fld>
            <a:endParaRPr lang="en-US" dirty="0"/>
          </a:p>
        </p:txBody>
      </p:sp>
      <p:sp>
        <p:nvSpPr>
          <p:cNvPr id="6" name="Title 1">
            <a:extLst>
              <a:ext uri="{FF2B5EF4-FFF2-40B4-BE49-F238E27FC236}">
                <a16:creationId xmlns:a16="http://schemas.microsoft.com/office/drawing/2014/main" id="{5F57683D-AFA8-4A49-A56E-3FEAC6CA1568}"/>
              </a:ext>
            </a:extLst>
          </p:cNvPr>
          <p:cNvSpPr txBox="1">
            <a:spLocks/>
          </p:cNvSpPr>
          <p:nvPr/>
        </p:nvSpPr>
        <p:spPr>
          <a:xfrm>
            <a:off x="838200" y="2985629"/>
            <a:ext cx="10515600" cy="575433"/>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latin typeface="Times New Roman" panose="02020603050405020304" pitchFamily="18" charset="0"/>
                <a:cs typeface="Times New Roman" panose="02020603050405020304" pitchFamily="18" charset="0"/>
              </a:rPr>
              <a:t>2. Open/Closed Principle (OCP) - Nguyên tắc đóng mở:</a:t>
            </a:r>
          </a:p>
        </p:txBody>
      </p:sp>
      <p:sp>
        <p:nvSpPr>
          <p:cNvPr id="7" name="Content Placeholder 2">
            <a:extLst>
              <a:ext uri="{FF2B5EF4-FFF2-40B4-BE49-F238E27FC236}">
                <a16:creationId xmlns:a16="http://schemas.microsoft.com/office/drawing/2014/main" id="{56993436-8F38-48B7-ACB8-9DFEAA387BD3}"/>
              </a:ext>
            </a:extLst>
          </p:cNvPr>
          <p:cNvSpPr txBox="1">
            <a:spLocks/>
          </p:cNvSpPr>
          <p:nvPr/>
        </p:nvSpPr>
        <p:spPr>
          <a:xfrm>
            <a:off x="838200" y="3687069"/>
            <a:ext cx="10515600" cy="1382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400">
                <a:solidFill>
                  <a:srgbClr val="374151"/>
                </a:solidFill>
                <a:latin typeface="Times New Roman" panose="02020603050405020304" pitchFamily="18" charset="0"/>
                <a:cs typeface="Times New Roman" panose="02020603050405020304" pitchFamily="18" charset="0"/>
              </a:rPr>
              <a:t>Một class nên được thiết kế để mở rộng (khả năng mở rộng) nhưng đóng lại với việc thay đổi (khả năng thay đổi).</a:t>
            </a:r>
          </a:p>
          <a:p>
            <a:r>
              <a:rPr lang="vi-VN" sz="2400">
                <a:solidFill>
                  <a:srgbClr val="374151"/>
                </a:solidFill>
                <a:latin typeface="Times New Roman" panose="02020603050405020304" pitchFamily="18" charset="0"/>
                <a:cs typeface="Times New Roman" panose="02020603050405020304" pitchFamily="18" charset="0"/>
              </a:rPr>
              <a:t>Không nên sửa đổi code của một class khi muốn thay đổi hoặc mở rộng tính năng của class đó.</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353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C4FD-9A7B-46DB-AA10-DBE1CEAF0DF0}"/>
              </a:ext>
            </a:extLst>
          </p:cNvPr>
          <p:cNvSpPr>
            <a:spLocks noGrp="1"/>
          </p:cNvSpPr>
          <p:nvPr>
            <p:ph type="title"/>
          </p:nvPr>
        </p:nvSpPr>
        <p:spPr/>
        <p:txBody>
          <a:bodyPr>
            <a:noAutofit/>
          </a:bodyPr>
          <a:lstStyle/>
          <a:p>
            <a:r>
              <a:rPr lang="en-US" sz="2400" b="1">
                <a:latin typeface="Times New Roman" panose="02020603050405020304" pitchFamily="18" charset="0"/>
                <a:cs typeface="Times New Roman" panose="02020603050405020304" pitchFamily="18" charset="0"/>
              </a:rPr>
              <a:t>3. </a:t>
            </a:r>
            <a:r>
              <a:rPr lang="vi-VN" sz="2400" b="1" i="0">
                <a:solidFill>
                  <a:srgbClr val="374151"/>
                </a:solidFill>
                <a:effectLst/>
                <a:latin typeface="Times New Roman" panose="02020603050405020304" pitchFamily="18" charset="0"/>
                <a:cs typeface="Times New Roman" panose="02020603050405020304" pitchFamily="18" charset="0"/>
              </a:rPr>
              <a:t>Liskov Substitution Principle (LSP) - Nguyên tắc thay thế Liskov</a:t>
            </a:r>
            <a:endParaRPr lang="en-US" sz="2400"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910171-A7F6-4D88-9BA6-9413EB79A428}"/>
              </a:ext>
            </a:extLst>
          </p:cNvPr>
          <p:cNvSpPr>
            <a:spLocks noGrp="1"/>
          </p:cNvSpPr>
          <p:nvPr>
            <p:ph idx="1"/>
          </p:nvPr>
        </p:nvSpPr>
        <p:spPr>
          <a:xfrm>
            <a:off x="838200" y="1535811"/>
            <a:ext cx="10515600" cy="1382880"/>
          </a:xfrm>
        </p:spPr>
        <p:txBody>
          <a:bodyPr>
            <a:noAutofit/>
          </a:bodyPr>
          <a:lstStyle/>
          <a:p>
            <a:pPr algn="l">
              <a:buFont typeface="Arial" panose="020B0604020202020204" pitchFamily="34" charset="0"/>
              <a:buChar char="•"/>
            </a:pPr>
            <a:r>
              <a:rPr lang="vi-VN" sz="2400" b="0" i="0">
                <a:solidFill>
                  <a:srgbClr val="374151"/>
                </a:solidFill>
                <a:effectLst/>
                <a:latin typeface="Times New Roman" panose="02020603050405020304" pitchFamily="18" charset="0"/>
                <a:cs typeface="Times New Roman" panose="02020603050405020304" pitchFamily="18" charset="0"/>
              </a:rPr>
              <a:t>Một class con phải có thể thay thế cho class cha mà không làm thay đổi tính năng của chương trình.</a:t>
            </a:r>
          </a:p>
          <a:p>
            <a:pPr algn="l">
              <a:buFont typeface="Arial" panose="020B0604020202020204" pitchFamily="34" charset="0"/>
              <a:buChar char="•"/>
            </a:pPr>
            <a:r>
              <a:rPr lang="vi-VN" sz="2400" b="0" i="0">
                <a:solidFill>
                  <a:srgbClr val="374151"/>
                </a:solidFill>
                <a:effectLst/>
                <a:latin typeface="Times New Roman" panose="02020603050405020304" pitchFamily="18" charset="0"/>
                <a:cs typeface="Times New Roman" panose="02020603050405020304" pitchFamily="18" charset="0"/>
              </a:rPr>
              <a:t>Nếu class cha có phương thức hoặc thuộc tính nào đó, thì tất cả các class con phải thừa kế và sử dụng chúng một cách nhất quán.</a:t>
            </a:r>
            <a:endParaRPr lang="en-US" sz="24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29DADB6-E4EC-431F-BC72-D40C6FC3680C}"/>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D79B2D39-DF29-485E-8165-FED6135A68D1}"/>
              </a:ext>
            </a:extLst>
          </p:cNvPr>
          <p:cNvSpPr>
            <a:spLocks noGrp="1"/>
          </p:cNvSpPr>
          <p:nvPr>
            <p:ph type="sldNum" sz="quarter" idx="12"/>
          </p:nvPr>
        </p:nvSpPr>
        <p:spPr/>
        <p:txBody>
          <a:bodyPr/>
          <a:lstStyle/>
          <a:p>
            <a:fld id="{CC0149FD-98BB-4821-915B-09C9BFE4B727}" type="slidenum">
              <a:rPr lang="en-US" smtClean="0"/>
              <a:pPr/>
              <a:t>8</a:t>
            </a:fld>
            <a:endParaRPr lang="en-US" dirty="0"/>
          </a:p>
        </p:txBody>
      </p:sp>
      <p:sp>
        <p:nvSpPr>
          <p:cNvPr id="6" name="Title 1">
            <a:extLst>
              <a:ext uri="{FF2B5EF4-FFF2-40B4-BE49-F238E27FC236}">
                <a16:creationId xmlns:a16="http://schemas.microsoft.com/office/drawing/2014/main" id="{5F57683D-AFA8-4A49-A56E-3FEAC6CA1568}"/>
              </a:ext>
            </a:extLst>
          </p:cNvPr>
          <p:cNvSpPr txBox="1">
            <a:spLocks/>
          </p:cNvSpPr>
          <p:nvPr/>
        </p:nvSpPr>
        <p:spPr>
          <a:xfrm>
            <a:off x="838200" y="2985629"/>
            <a:ext cx="10515600" cy="575433"/>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latin typeface="Times New Roman" panose="02020603050405020304" pitchFamily="18" charset="0"/>
                <a:cs typeface="Times New Roman" panose="02020603050405020304" pitchFamily="18" charset="0"/>
              </a:rPr>
              <a:t>4. Interface Segregation Principle (ISP) - Nguyên tắc phân chia giao diện</a:t>
            </a:r>
          </a:p>
        </p:txBody>
      </p:sp>
      <p:sp>
        <p:nvSpPr>
          <p:cNvPr id="7" name="Content Placeholder 2">
            <a:extLst>
              <a:ext uri="{FF2B5EF4-FFF2-40B4-BE49-F238E27FC236}">
                <a16:creationId xmlns:a16="http://schemas.microsoft.com/office/drawing/2014/main" id="{56993436-8F38-48B7-ACB8-9DFEAA387BD3}"/>
              </a:ext>
            </a:extLst>
          </p:cNvPr>
          <p:cNvSpPr txBox="1">
            <a:spLocks/>
          </p:cNvSpPr>
          <p:nvPr/>
        </p:nvSpPr>
        <p:spPr>
          <a:xfrm>
            <a:off x="838200" y="3687069"/>
            <a:ext cx="10515600" cy="1382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400">
                <a:solidFill>
                  <a:srgbClr val="374151"/>
                </a:solidFill>
                <a:latin typeface="Times New Roman" panose="02020603050405020304" pitchFamily="18" charset="0"/>
                <a:cs typeface="Times New Roman" panose="02020603050405020304" pitchFamily="18" charset="0"/>
              </a:rPr>
              <a:t>Không nên buộc một class phải implement những phương thức mà nó không cần sử dụng.</a:t>
            </a:r>
          </a:p>
          <a:p>
            <a:r>
              <a:rPr lang="vi-VN" sz="2400">
                <a:solidFill>
                  <a:srgbClr val="374151"/>
                </a:solidFill>
                <a:latin typeface="Times New Roman" panose="02020603050405020304" pitchFamily="18" charset="0"/>
                <a:cs typeface="Times New Roman" panose="02020603050405020304" pitchFamily="18" charset="0"/>
              </a:rPr>
              <a:t>Nên phân chia các interface thành các interface nhỏ hơn để dễ dàng implement và sử dụng.</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3142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C4FD-9A7B-46DB-AA10-DBE1CEAF0DF0}"/>
              </a:ext>
            </a:extLst>
          </p:cNvPr>
          <p:cNvSpPr>
            <a:spLocks noGrp="1"/>
          </p:cNvSpPr>
          <p:nvPr>
            <p:ph type="title"/>
          </p:nvPr>
        </p:nvSpPr>
        <p:spPr/>
        <p:txBody>
          <a:bodyPr>
            <a:noAutofit/>
          </a:bodyPr>
          <a:lstStyle/>
          <a:p>
            <a:r>
              <a:rPr lang="en-US" sz="2400" b="1">
                <a:latin typeface="Times New Roman" panose="02020603050405020304" pitchFamily="18" charset="0"/>
                <a:cs typeface="Times New Roman" panose="02020603050405020304" pitchFamily="18" charset="0"/>
              </a:rPr>
              <a:t>5. </a:t>
            </a:r>
            <a:r>
              <a:rPr lang="vi-VN" sz="2400" b="1" i="0">
                <a:solidFill>
                  <a:srgbClr val="374151"/>
                </a:solidFill>
                <a:effectLst/>
                <a:latin typeface="Times New Roman" panose="02020603050405020304" pitchFamily="18" charset="0"/>
                <a:cs typeface="Times New Roman" panose="02020603050405020304" pitchFamily="18" charset="0"/>
              </a:rPr>
              <a:t>Dependency Inversion Principle (DIP) - Nguyên tắc đảo ngược sự phụ thuộc</a:t>
            </a:r>
            <a:endParaRPr lang="en-US" sz="2400"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910171-A7F6-4D88-9BA6-9413EB79A428}"/>
              </a:ext>
            </a:extLst>
          </p:cNvPr>
          <p:cNvSpPr>
            <a:spLocks noGrp="1"/>
          </p:cNvSpPr>
          <p:nvPr>
            <p:ph idx="1"/>
          </p:nvPr>
        </p:nvSpPr>
        <p:spPr>
          <a:xfrm>
            <a:off x="838200" y="1535811"/>
            <a:ext cx="10515600" cy="1382880"/>
          </a:xfrm>
        </p:spPr>
        <p:txBody>
          <a:bodyPr>
            <a:noAutofit/>
          </a:bodyPr>
          <a:lstStyle/>
          <a:p>
            <a:pPr algn="l">
              <a:buFont typeface="Arial" panose="020B0604020202020204" pitchFamily="34" charset="0"/>
              <a:buChar char="•"/>
            </a:pPr>
            <a:r>
              <a:rPr lang="vi-VN" sz="2400" b="0" i="0">
                <a:solidFill>
                  <a:srgbClr val="374151"/>
                </a:solidFill>
                <a:effectLst/>
                <a:latin typeface="Times New Roman" panose="02020603050405020304" pitchFamily="18" charset="0"/>
                <a:cs typeface="Times New Roman" panose="02020603050405020304" pitchFamily="18" charset="0"/>
              </a:rPr>
              <a:t>Một class không nên phụ thuộc vào một class khác mà nó cần tương tác.</a:t>
            </a:r>
          </a:p>
          <a:p>
            <a:pPr algn="l">
              <a:buFont typeface="Arial" panose="020B0604020202020204" pitchFamily="34" charset="0"/>
              <a:buChar char="•"/>
            </a:pPr>
            <a:r>
              <a:rPr lang="vi-VN" sz="2400" b="0" i="0">
                <a:solidFill>
                  <a:srgbClr val="374151"/>
                </a:solidFill>
                <a:effectLst/>
                <a:latin typeface="Times New Roman" panose="02020603050405020304" pitchFamily="18" charset="0"/>
                <a:cs typeface="Times New Roman" panose="02020603050405020304" pitchFamily="18" charset="0"/>
              </a:rPr>
              <a:t>Thay vào đó, các class nên phụ thuộc vào một interface hoặc một abstract class, giúp giảm sự phụ thuộc và làm cho code dễ dàng bảo trì và mở rộng hơn.</a:t>
            </a:r>
            <a:endParaRPr lang="en-US" sz="24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29DADB6-E4EC-431F-BC72-D40C6FC3680C}"/>
              </a:ext>
            </a:extLst>
          </p:cNvPr>
          <p:cNvSpPr>
            <a:spLocks noGrp="1"/>
          </p:cNvSpPr>
          <p:nvPr>
            <p:ph type="dt" sz="half" idx="10"/>
          </p:nvPr>
        </p:nvSpPr>
        <p:spPr/>
        <p:txBody>
          <a:bodyPr/>
          <a:lstStyle/>
          <a:p>
            <a:fld id="{5DCBE059-FAD7-45D8-8659-E6542D1E092D}" type="datetime1">
              <a:rPr lang="en-US" smtClean="0"/>
              <a:t>6/5/2024</a:t>
            </a:fld>
            <a:endParaRPr lang="en-US" dirty="0"/>
          </a:p>
        </p:txBody>
      </p:sp>
      <p:sp>
        <p:nvSpPr>
          <p:cNvPr id="5" name="Slide Number Placeholder 4">
            <a:extLst>
              <a:ext uri="{FF2B5EF4-FFF2-40B4-BE49-F238E27FC236}">
                <a16:creationId xmlns:a16="http://schemas.microsoft.com/office/drawing/2014/main" id="{D79B2D39-DF29-485E-8165-FED6135A68D1}"/>
              </a:ext>
            </a:extLst>
          </p:cNvPr>
          <p:cNvSpPr>
            <a:spLocks noGrp="1"/>
          </p:cNvSpPr>
          <p:nvPr>
            <p:ph type="sldNum" sz="quarter" idx="12"/>
          </p:nvPr>
        </p:nvSpPr>
        <p:spPr/>
        <p:txBody>
          <a:bodyPr/>
          <a:lstStyle/>
          <a:p>
            <a:fld id="{CC0149FD-98BB-4821-915B-09C9BFE4B727}" type="slidenum">
              <a:rPr lang="en-US" smtClean="0"/>
              <a:pPr/>
              <a:t>9</a:t>
            </a:fld>
            <a:endParaRPr lang="en-US" dirty="0"/>
          </a:p>
        </p:txBody>
      </p:sp>
    </p:spTree>
    <p:extLst>
      <p:ext uri="{BB962C8B-B14F-4D97-AF65-F5344CB8AC3E}">
        <p14:creationId xmlns:p14="http://schemas.microsoft.com/office/powerpoint/2010/main" val="2595275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3495</TotalTime>
  <Words>6949</Words>
  <Application>Microsoft Office PowerPoint</Application>
  <PresentationFormat>Widescreen</PresentationFormat>
  <Paragraphs>521</Paragraphs>
  <Slides>60</Slides>
  <Notes>39</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-apple-system</vt:lpstr>
      <vt:lpstr>Arial</vt:lpstr>
      <vt:lpstr>Calibri</vt:lpstr>
      <vt:lpstr>Consolas</vt:lpstr>
      <vt:lpstr>Söhne</vt:lpstr>
      <vt:lpstr>Times New Roman</vt:lpstr>
      <vt:lpstr>Wingdings</vt:lpstr>
      <vt:lpstr>Office Theme</vt:lpstr>
      <vt:lpstr>Dependency Injection in .NET</vt:lpstr>
      <vt:lpstr>Objectives </vt:lpstr>
      <vt:lpstr> Overview The SOLID Principles</vt:lpstr>
      <vt:lpstr>Understanding The SOLID Principles</vt:lpstr>
      <vt:lpstr>Understanding The SOLID Principles</vt:lpstr>
      <vt:lpstr>Understanding The SOLID Principles</vt:lpstr>
      <vt:lpstr>1. Single Responsibility Principle (SRP) - Nguyên tắc trách nhiệm đơn</vt:lpstr>
      <vt:lpstr>3. Liskov Substitution Principle (LSP) - Nguyên tắc thay thế Liskov</vt:lpstr>
      <vt:lpstr>5. Dependency Inversion Principle (DIP) - Nguyên tắc đảo ngược sự phụ thuộc</vt:lpstr>
      <vt:lpstr>Single Responsibility Principle Demo</vt:lpstr>
      <vt:lpstr>Single Responsibility Principle Demo</vt:lpstr>
      <vt:lpstr>Open/Closed Principle Demo</vt:lpstr>
      <vt:lpstr>Open/Closed Principle Demo</vt:lpstr>
      <vt:lpstr>Open/Closed Principle Demo</vt:lpstr>
      <vt:lpstr>Liskov Substitution Principle Demo</vt:lpstr>
      <vt:lpstr>Liskov Substitution Principle Demo</vt:lpstr>
      <vt:lpstr>Liskov Substitution Principle Demo</vt:lpstr>
      <vt:lpstr>Liskov Substitution Principle Demo</vt:lpstr>
      <vt:lpstr>Interface Segregation Principle Demo</vt:lpstr>
      <vt:lpstr>Interface Segregation Principle Demo</vt:lpstr>
      <vt:lpstr>Interface Segregation Principle Demo</vt:lpstr>
      <vt:lpstr>Interface Segregation Principle Demo</vt:lpstr>
      <vt:lpstr>Interface Segregation Principle Demo</vt:lpstr>
      <vt:lpstr>Dependency Inversion Principle (DIP)</vt:lpstr>
      <vt:lpstr>Understanding Inversion of Control (IoC)</vt:lpstr>
      <vt:lpstr>PowerPoint Presentation</vt:lpstr>
      <vt:lpstr>PowerPoint Presentation</vt:lpstr>
      <vt:lpstr>Understanding Inversion of Control (IoC)</vt:lpstr>
      <vt:lpstr>Understanding Inversion of Control (IoC)</vt:lpstr>
      <vt:lpstr>IoC Pattern Demo</vt:lpstr>
      <vt:lpstr>IoC Pattern Demo</vt:lpstr>
      <vt:lpstr>IoC Pattern Demo</vt:lpstr>
      <vt:lpstr>IoC Pattern Demo</vt:lpstr>
      <vt:lpstr> Overview Dependency Injection</vt:lpstr>
      <vt:lpstr>Understanding Dependency Injection (DI) </vt:lpstr>
      <vt:lpstr>Benefits of Dependency Injection (DI) </vt:lpstr>
      <vt:lpstr>Dependency Injection in .NET (.NET Core)</vt:lpstr>
      <vt:lpstr>Service Lifetimes</vt:lpstr>
      <vt:lpstr>The Microsoft.Extensions.DependencyInject Container</vt:lpstr>
      <vt:lpstr>ServiceCollection Class Demo </vt:lpstr>
      <vt:lpstr>ServiceCollection Class Demo </vt:lpstr>
      <vt:lpstr>Understanding Dependency Injection Patterns</vt:lpstr>
      <vt:lpstr>DI - Constructor Injection Pattern</vt:lpstr>
      <vt:lpstr>DI - Constructor Injection Pattern Demo</vt:lpstr>
      <vt:lpstr>DI - Constructor Injection Pattern Demo</vt:lpstr>
      <vt:lpstr>DI - Constructor Injection Pattern</vt:lpstr>
      <vt:lpstr>DI - Property Injection Pattern</vt:lpstr>
      <vt:lpstr>DI - Property Injection Pattern Demo</vt:lpstr>
      <vt:lpstr>DI - Property Injection Pattern Demo</vt:lpstr>
      <vt:lpstr>DI - Property Injection Pattern</vt:lpstr>
      <vt:lpstr>DI - Method Injection Pattern</vt:lpstr>
      <vt:lpstr>DI - Method Injection Pattern Demo</vt:lpstr>
      <vt:lpstr>DI - Method Injection Pattern Demo</vt:lpstr>
      <vt:lpstr>DI - Ambient Context</vt:lpstr>
      <vt:lpstr>DI - Ambient Context Demo</vt:lpstr>
      <vt:lpstr>DI - Ambient Context Demo</vt:lpstr>
      <vt:lpstr>DI - Ambient Context</vt:lpstr>
      <vt:lpstr>DI - Ambient Context</vt:lpstr>
      <vt:lpstr>Summary</vt:lpstr>
      <vt:lpstr>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Quang Le Thien Nhat</cp:lastModifiedBy>
  <cp:revision>574</cp:revision>
  <dcterms:created xsi:type="dcterms:W3CDTF">2021-01-25T08:25:31Z</dcterms:created>
  <dcterms:modified xsi:type="dcterms:W3CDTF">2024-06-05T08:08:57Z</dcterms:modified>
</cp:coreProperties>
</file>